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21FF0119-88C9-47BC-AFF4-B89114888D61}">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ma" initials="D" lastIdx="1" clrIdx="0">
    <p:extLst>
      <p:ext uri="{19B8F6BF-5375-455C-9EA6-DF929625EA0E}">
        <p15:presenceInfo xmlns:p15="http://schemas.microsoft.com/office/powerpoint/2012/main" userId="e105c3e67d321b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Светлый стиль 3 — акцент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0" autoAdjust="0"/>
    <p:restoredTop sz="94660"/>
  </p:normalViewPr>
  <p:slideViewPr>
    <p:cSldViewPr snapToGrid="0">
      <p:cViewPr varScale="1">
        <p:scale>
          <a:sx n="85" d="100"/>
          <a:sy n="85" d="100"/>
        </p:scale>
        <p:origin x="451"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media/image1.jpe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jpg>
</file>

<file path=ppt/media/image62.jpg>
</file>

<file path=ppt/media/image63.jpg>
</file>

<file path=ppt/media/image64.png>
</file>

<file path=ppt/media/image65.png>
</file>

<file path=ppt/media/image7.png>
</file>

<file path=ppt/media/image8.png>
</file>

<file path=ppt/media/image9.png>
</file>

<file path=ppt/media/media1.wm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B0C965C-ECC5-4B1F-810D-9A70B426706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C0EC522C-7D8C-4B23-B54F-1FCDC18472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673B7145-F302-4C42-B585-ED86357D83D5}"/>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7CA647C5-8916-4620-9856-DDF91A12769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D0FE37B-6B03-4AD5-943A-DDD03C05C3F3}"/>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3157700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2BA75F-CBBF-4B6D-BDAF-461FB54C7F1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5BB70B24-33BA-4747-BBAE-330524867AEC}"/>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047B451B-2BE7-4B79-AD79-6ADC8379CB99}"/>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FC96626A-E099-4BB3-ABC9-45E07E21C4D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C7E2434-7AA9-46AC-AE01-C07EABDFA152}"/>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873304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2FD733C2-65FE-4FB1-BFBA-A66FC6436797}"/>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AC80B6AB-0258-42FD-A25D-94625A589CA6}"/>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3D3C039-B6D4-4605-AD11-3F43FF83DA55}"/>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0086978A-DB70-4E95-B82B-BFBC24D901B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6F88436-B973-4E83-96C1-A4F8037A179D}"/>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3670484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9FB42E9-2B4A-4E13-9A25-44EF52F80976}"/>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3F3797D-9941-4FF3-9D28-D8D939E017D7}"/>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4EDC799-E724-4B72-9B08-B30DCF567998}"/>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CF9FC149-0901-4064-874E-2EE8C3A6287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767ED9D-CCF3-449C-A29A-7470C1A507F2}"/>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107308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C43C235-0CDE-44F3-95E0-2CBD9E423980}"/>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4A1634A7-FC2E-4DCF-A66E-029D39AB94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9B310D9-0AB4-48D7-BD7B-625DF428C80F}"/>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00F7B63F-0E41-4942-9A39-6E4A22AC18B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7C8DFF5-7B2C-48F9-9813-BDDEDCBC7689}"/>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382185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234B59B-FF8B-4A04-91A2-01ECE12D85F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C890A834-03E3-4352-8ED3-1BBD87AA3B3F}"/>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4EEB6267-844A-4CEC-8E85-8DC5327E6DAE}"/>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C675B77D-95B8-4B93-96E4-F1F0F5587B3F}"/>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6" name="Нижний колонтитул 5">
            <a:extLst>
              <a:ext uri="{FF2B5EF4-FFF2-40B4-BE49-F238E27FC236}">
                <a16:creationId xmlns:a16="http://schemas.microsoft.com/office/drawing/2014/main" id="{8024BA0B-912B-4913-A11B-431FF660D1E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6E81F4F-09B3-4FB1-B6A2-C306F775C5A1}"/>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964846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C9C043-0890-4C6C-ABA5-6AD770542AD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055F8587-658C-467B-ACEE-FE25C44120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E356532F-7DF9-4BF7-9843-713CD6BBD9DC}"/>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7562698C-F09E-4E2D-A162-32B70316FD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0C5D5A75-5171-4773-A532-02AC1B07CC6D}"/>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4E9486E6-BFA5-48AC-869D-42E85D480101}"/>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8" name="Нижний колонтитул 7">
            <a:extLst>
              <a:ext uri="{FF2B5EF4-FFF2-40B4-BE49-F238E27FC236}">
                <a16:creationId xmlns:a16="http://schemas.microsoft.com/office/drawing/2014/main" id="{38984564-AD39-4805-AEA4-43530903499C}"/>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E018EB2A-5877-4657-A44B-444BAE450C85}"/>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599768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55206D-769A-457C-95B3-EBA96D328B02}"/>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2046FA9E-8BFA-48D9-9406-73F1DDDE062A}"/>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4" name="Нижний колонтитул 3">
            <a:extLst>
              <a:ext uri="{FF2B5EF4-FFF2-40B4-BE49-F238E27FC236}">
                <a16:creationId xmlns:a16="http://schemas.microsoft.com/office/drawing/2014/main" id="{328D7DA0-D75A-451A-8556-2EC7C7D1D29C}"/>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2C5745C4-B994-4C81-989A-73CC163C3522}"/>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351492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A0E823D7-742A-419B-ACE1-14B787FD93A1}"/>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3" name="Нижний колонтитул 2">
            <a:extLst>
              <a:ext uri="{FF2B5EF4-FFF2-40B4-BE49-F238E27FC236}">
                <a16:creationId xmlns:a16="http://schemas.microsoft.com/office/drawing/2014/main" id="{6BE6C79B-86E0-4BBD-8322-9FAC6F01668C}"/>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ED3F7D11-FD42-42EA-9541-D5655BECB16C}"/>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219870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DED440-B10D-40AB-B39E-82AE00770EB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458ACB9B-C026-4CC9-B1A3-D8FD451E0B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07DD55BD-5A6F-4253-944D-3702D29CEA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3D19E29B-4F98-4155-90ED-C74615755AD0}"/>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6" name="Нижний колонтитул 5">
            <a:extLst>
              <a:ext uri="{FF2B5EF4-FFF2-40B4-BE49-F238E27FC236}">
                <a16:creationId xmlns:a16="http://schemas.microsoft.com/office/drawing/2014/main" id="{6E69444A-7093-402B-8912-38EDF7B94B95}"/>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B240D65-A5E0-463F-B195-F701A8605BB7}"/>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1006995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2E534A-0304-4904-BC7E-FB8EAE1BF81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6905C389-D51C-4D07-AC29-73AF923BE3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CF874D48-E0BB-4A34-9303-E59DDDEAA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3E25E3D7-A957-47E2-B421-EDDD14BADD4F}"/>
              </a:ext>
            </a:extLst>
          </p:cNvPr>
          <p:cNvSpPr>
            <a:spLocks noGrp="1"/>
          </p:cNvSpPr>
          <p:nvPr>
            <p:ph type="dt" sz="half" idx="10"/>
          </p:nvPr>
        </p:nvSpPr>
        <p:spPr/>
        <p:txBody>
          <a:bodyPr/>
          <a:lstStyle/>
          <a:p>
            <a:fld id="{0D8D8757-5238-4C3D-8487-5672AEF43701}" type="datetimeFigureOut">
              <a:rPr lang="ru-RU" smtClean="0"/>
              <a:t>13.06.23</a:t>
            </a:fld>
            <a:endParaRPr lang="ru-RU"/>
          </a:p>
        </p:txBody>
      </p:sp>
      <p:sp>
        <p:nvSpPr>
          <p:cNvPr id="6" name="Нижний колонтитул 5">
            <a:extLst>
              <a:ext uri="{FF2B5EF4-FFF2-40B4-BE49-F238E27FC236}">
                <a16:creationId xmlns:a16="http://schemas.microsoft.com/office/drawing/2014/main" id="{51813C52-B65D-49B9-A4C7-6CF9F34491FB}"/>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8B94722-5D32-47DC-A947-7AA61B15AD61}"/>
              </a:ext>
            </a:extLst>
          </p:cNvPr>
          <p:cNvSpPr>
            <a:spLocks noGrp="1"/>
          </p:cNvSpPr>
          <p:nvPr>
            <p:ph type="sldNum" sz="quarter" idx="12"/>
          </p:nvPr>
        </p:nvSpPr>
        <p:spPr/>
        <p:txBody>
          <a:bodyPr/>
          <a:lstStyle/>
          <a:p>
            <a:fld id="{B474E4D2-CF08-405E-8539-A635ED9602BA}" type="slidenum">
              <a:rPr lang="ru-RU" smtClean="0"/>
              <a:t>‹#›</a:t>
            </a:fld>
            <a:endParaRPr lang="ru-RU"/>
          </a:p>
        </p:txBody>
      </p:sp>
    </p:spTree>
    <p:extLst>
      <p:ext uri="{BB962C8B-B14F-4D97-AF65-F5344CB8AC3E}">
        <p14:creationId xmlns:p14="http://schemas.microsoft.com/office/powerpoint/2010/main" val="736815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816B93-7845-419E-91F5-E8BFDA03BE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6ABADAE0-0AA9-4E94-9488-EAC4EEB314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BC33D9D6-5D33-48A6-9BA0-DADC0398AB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8D8757-5238-4C3D-8487-5672AEF43701}" type="datetimeFigureOut">
              <a:rPr lang="ru-RU" smtClean="0"/>
              <a:t>13.06.23</a:t>
            </a:fld>
            <a:endParaRPr lang="ru-RU"/>
          </a:p>
        </p:txBody>
      </p:sp>
      <p:sp>
        <p:nvSpPr>
          <p:cNvPr id="5" name="Нижний колонтитул 4">
            <a:extLst>
              <a:ext uri="{FF2B5EF4-FFF2-40B4-BE49-F238E27FC236}">
                <a16:creationId xmlns:a16="http://schemas.microsoft.com/office/drawing/2014/main" id="{6DC2A648-B239-4DDE-B08C-62D0D8CFF5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137024B6-2E3C-4AA0-B941-AB30BCB7A2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74E4D2-CF08-405E-8539-A635ED9602BA}" type="slidenum">
              <a:rPr lang="ru-RU" smtClean="0"/>
              <a:t>‹#›</a:t>
            </a:fld>
            <a:endParaRPr lang="ru-RU"/>
          </a:p>
        </p:txBody>
      </p:sp>
    </p:spTree>
    <p:extLst>
      <p:ext uri="{BB962C8B-B14F-4D97-AF65-F5344CB8AC3E}">
        <p14:creationId xmlns:p14="http://schemas.microsoft.com/office/powerpoint/2010/main" val="36526992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0.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pn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50.png"/></Relationships>
</file>

<file path=ppt/slides/_rels/slide1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 Id="rId5" Type="http://schemas.openxmlformats.org/officeDocument/2006/relationships/image" Target="../media/image55.png"/><Relationship Id="rId4" Type="http://schemas.openxmlformats.org/officeDocument/2006/relationships/image" Target="../media/image54.png"/></Relationships>
</file>

<file path=ppt/slides/_rels/slide1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7.xml"/><Relationship Id="rId5" Type="http://schemas.openxmlformats.org/officeDocument/2006/relationships/image" Target="../media/image59.png"/><Relationship Id="rId4" Type="http://schemas.openxmlformats.org/officeDocument/2006/relationships/image" Target="../media/image5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image" Target="../media/image62.jpg"/><Relationship Id="rId1" Type="http://schemas.openxmlformats.org/officeDocument/2006/relationships/slideLayout" Target="../slideLayouts/slideLayout7.xml"/><Relationship Id="rId5" Type="http://schemas.openxmlformats.org/officeDocument/2006/relationships/image" Target="../media/image65.png"/><Relationship Id="rId4" Type="http://schemas.openxmlformats.org/officeDocument/2006/relationships/image" Target="../media/image6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3" Type="http://schemas.openxmlformats.org/officeDocument/2006/relationships/image" Target="../media/image18.png"/><Relationship Id="rId18" Type="http://schemas.openxmlformats.org/officeDocument/2006/relationships/image" Target="../media/image23.png"/><Relationship Id="rId17" Type="http://schemas.openxmlformats.org/officeDocument/2006/relationships/image" Target="../media/image22.png"/><Relationship Id="rId16" Type="http://schemas.openxmlformats.org/officeDocument/2006/relationships/image" Target="../media/image21.png"/><Relationship Id="rId1" Type="http://schemas.openxmlformats.org/officeDocument/2006/relationships/slideLayout" Target="../slideLayouts/slideLayout2.xml"/><Relationship Id="rId15" Type="http://schemas.openxmlformats.org/officeDocument/2006/relationships/image" Target="../media/image20.png"/><Relationship Id="rId1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Visio_Drawing1.vsd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4195B4-5604-47A3-A85D-70451233AE0F}"/>
              </a:ext>
            </a:extLst>
          </p:cNvPr>
          <p:cNvSpPr txBox="1"/>
          <p:nvPr/>
        </p:nvSpPr>
        <p:spPr>
          <a:xfrm flipH="1">
            <a:off x="2751156" y="295835"/>
            <a:ext cx="6689688" cy="1200329"/>
          </a:xfrm>
          <a:prstGeom prst="rect">
            <a:avLst/>
          </a:prstGeom>
          <a:noFill/>
        </p:spPr>
        <p:txBody>
          <a:bodyPr wrap="square" rtlCol="0">
            <a:spAutoFit/>
          </a:bodyPr>
          <a:lstStyle/>
          <a:p>
            <a:pPr algn="ctr"/>
            <a:r>
              <a:rPr lang="en-US" sz="2400" b="1" dirty="0"/>
              <a:t>BELARUSIAN STATE UNIVERSITY</a:t>
            </a:r>
          </a:p>
          <a:p>
            <a:pPr algn="ctr"/>
            <a:r>
              <a:rPr lang="en-US" sz="2400" b="1" dirty="0"/>
              <a:t>MECHANICS AND MATHEMATICS FACULTY</a:t>
            </a:r>
          </a:p>
          <a:p>
            <a:pPr algn="ctr"/>
            <a:r>
              <a:rPr lang="en-US" sz="2400" b="1" dirty="0"/>
              <a:t>Department of Theoretical and Applied Mechanics</a:t>
            </a:r>
            <a:endParaRPr lang="ru-RU" sz="2400" b="1" dirty="0"/>
          </a:p>
        </p:txBody>
      </p:sp>
      <p:sp>
        <p:nvSpPr>
          <p:cNvPr id="5" name="TextBox 4">
            <a:extLst>
              <a:ext uri="{FF2B5EF4-FFF2-40B4-BE49-F238E27FC236}">
                <a16:creationId xmlns:a16="http://schemas.microsoft.com/office/drawing/2014/main" id="{3EBBA481-C671-464F-85E0-CB7901EAD0B0}"/>
              </a:ext>
            </a:extLst>
          </p:cNvPr>
          <p:cNvSpPr txBox="1"/>
          <p:nvPr/>
        </p:nvSpPr>
        <p:spPr>
          <a:xfrm>
            <a:off x="5062816" y="2052917"/>
            <a:ext cx="2066365" cy="400110"/>
          </a:xfrm>
          <a:prstGeom prst="rect">
            <a:avLst/>
          </a:prstGeom>
          <a:noFill/>
        </p:spPr>
        <p:txBody>
          <a:bodyPr wrap="square" rtlCol="0">
            <a:spAutoFit/>
          </a:bodyPr>
          <a:lstStyle/>
          <a:p>
            <a:pPr algn="ctr"/>
            <a:r>
              <a:rPr lang="en-US" sz="2000" dirty="0"/>
              <a:t>Capstone Thesis</a:t>
            </a:r>
            <a:endParaRPr lang="ru-RU" sz="2000" dirty="0"/>
          </a:p>
        </p:txBody>
      </p:sp>
      <p:sp>
        <p:nvSpPr>
          <p:cNvPr id="6" name="TextBox 5">
            <a:extLst>
              <a:ext uri="{FF2B5EF4-FFF2-40B4-BE49-F238E27FC236}">
                <a16:creationId xmlns:a16="http://schemas.microsoft.com/office/drawing/2014/main" id="{C20F3717-A4A5-4166-A4E4-027B59D68175}"/>
              </a:ext>
            </a:extLst>
          </p:cNvPr>
          <p:cNvSpPr txBox="1"/>
          <p:nvPr/>
        </p:nvSpPr>
        <p:spPr>
          <a:xfrm>
            <a:off x="2811669" y="3009780"/>
            <a:ext cx="6568658" cy="707886"/>
          </a:xfrm>
          <a:prstGeom prst="rect">
            <a:avLst/>
          </a:prstGeom>
          <a:noFill/>
        </p:spPr>
        <p:txBody>
          <a:bodyPr wrap="none" rtlCol="0">
            <a:spAutoFit/>
          </a:bodyPr>
          <a:lstStyle/>
          <a:p>
            <a:pPr algn="ctr"/>
            <a:r>
              <a:rPr lang="en-US" sz="2000" b="1" dirty="0"/>
              <a:t>Influence of vortex generators in a turbulent boundary layer</a:t>
            </a:r>
          </a:p>
          <a:p>
            <a:pPr algn="ctr"/>
            <a:r>
              <a:rPr lang="en-US" sz="2000" b="1" dirty="0"/>
              <a:t>on local friction and transport</a:t>
            </a:r>
            <a:endParaRPr lang="ru-RU" sz="2000" b="1" dirty="0"/>
          </a:p>
        </p:txBody>
      </p:sp>
      <p:sp>
        <p:nvSpPr>
          <p:cNvPr id="7" name="TextBox 6">
            <a:extLst>
              <a:ext uri="{FF2B5EF4-FFF2-40B4-BE49-F238E27FC236}">
                <a16:creationId xmlns:a16="http://schemas.microsoft.com/office/drawing/2014/main" id="{E57CE0C9-A790-40D2-95AF-A280F18D84E9}"/>
              </a:ext>
            </a:extLst>
          </p:cNvPr>
          <p:cNvSpPr txBox="1"/>
          <p:nvPr/>
        </p:nvSpPr>
        <p:spPr>
          <a:xfrm>
            <a:off x="8208701" y="5231282"/>
            <a:ext cx="2464286" cy="646331"/>
          </a:xfrm>
          <a:prstGeom prst="rect">
            <a:avLst/>
          </a:prstGeom>
          <a:noFill/>
        </p:spPr>
        <p:txBody>
          <a:bodyPr wrap="square" rtlCol="0">
            <a:spAutoFit/>
          </a:bodyPr>
          <a:lstStyle/>
          <a:p>
            <a:r>
              <a:rPr lang="en-US" dirty="0"/>
              <a:t>Student: Shevelev D. Y.</a:t>
            </a:r>
          </a:p>
          <a:p>
            <a:r>
              <a:rPr lang="en-US" dirty="0"/>
              <a:t>Supervisor: </a:t>
            </a:r>
            <a:r>
              <a:rPr lang="en-US" dirty="0" err="1"/>
              <a:t>Chorny</a:t>
            </a:r>
            <a:r>
              <a:rPr lang="en-US" dirty="0"/>
              <a:t> A. D.</a:t>
            </a:r>
            <a:endParaRPr lang="ru-RU" dirty="0"/>
          </a:p>
        </p:txBody>
      </p:sp>
    </p:spTree>
    <p:extLst>
      <p:ext uri="{BB962C8B-B14F-4D97-AF65-F5344CB8AC3E}">
        <p14:creationId xmlns:p14="http://schemas.microsoft.com/office/powerpoint/2010/main" val="223578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306EF5-9AD9-4902-AB3A-BB91A2A89FF9}"/>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Mesh</a:t>
            </a:r>
            <a:endParaRPr lang="ru-RU" sz="2400" b="1" dirty="0"/>
          </a:p>
        </p:txBody>
      </p:sp>
      <p:pic>
        <p:nvPicPr>
          <p:cNvPr id="4" name="Рисунок 3">
            <a:extLst>
              <a:ext uri="{FF2B5EF4-FFF2-40B4-BE49-F238E27FC236}">
                <a16:creationId xmlns:a16="http://schemas.microsoft.com/office/drawing/2014/main" id="{35CB7834-7B58-4FE2-853F-89A6FE1D50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8834" y="703712"/>
            <a:ext cx="9314329" cy="3921823"/>
          </a:xfrm>
          <a:prstGeom prst="rect">
            <a:avLst/>
          </a:prstGeom>
        </p:spPr>
      </p:pic>
      <p:sp>
        <p:nvSpPr>
          <p:cNvPr id="3" name="TextBox 2">
            <a:extLst>
              <a:ext uri="{FF2B5EF4-FFF2-40B4-BE49-F238E27FC236}">
                <a16:creationId xmlns:a16="http://schemas.microsoft.com/office/drawing/2014/main" id="{292517A8-8A12-4A18-B0FA-0375F1E9BBE5}"/>
              </a:ext>
            </a:extLst>
          </p:cNvPr>
          <p:cNvSpPr txBox="1"/>
          <p:nvPr/>
        </p:nvSpPr>
        <p:spPr>
          <a:xfrm>
            <a:off x="1438833" y="4742076"/>
            <a:ext cx="9314329" cy="923330"/>
          </a:xfrm>
          <a:prstGeom prst="rect">
            <a:avLst/>
          </a:prstGeom>
          <a:noFill/>
        </p:spPr>
        <p:txBody>
          <a:bodyPr wrap="square" rtlCol="0">
            <a:spAutoFit/>
          </a:bodyPr>
          <a:lstStyle/>
          <a:p>
            <a:pPr algn="just"/>
            <a:r>
              <a:rPr lang="en-US" dirty="0"/>
              <a:t>With information mentioned earlier, was created mesh model. It helps us to achieve optimal results of calculations. The model of the channel was divided into 4 parts. Its mesh consists of 51,397,337 nodes and 12,665,608 elements.</a:t>
            </a:r>
            <a:endParaRPr lang="ru-RU" dirty="0"/>
          </a:p>
        </p:txBody>
      </p:sp>
    </p:spTree>
    <p:extLst>
      <p:ext uri="{BB962C8B-B14F-4D97-AF65-F5344CB8AC3E}">
        <p14:creationId xmlns:p14="http://schemas.microsoft.com/office/powerpoint/2010/main" val="920507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2EECE1-D5D8-4506-8DB9-0BF6E63A26F0}"/>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Computing</a:t>
            </a:r>
            <a:endParaRPr lang="ru-RU" sz="2400" b="1"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23DEE558-4FC3-44BA-8C09-03D8AA42B4B1}"/>
                  </a:ext>
                </a:extLst>
              </p:cNvPr>
              <p:cNvSpPr txBox="1"/>
              <p:nvPr/>
            </p:nvSpPr>
            <p:spPr>
              <a:xfrm>
                <a:off x="493060" y="2408901"/>
                <a:ext cx="2443298" cy="1421223"/>
              </a:xfrm>
              <a:prstGeom prst="rect">
                <a:avLst/>
              </a:prstGeom>
              <a:noFill/>
            </p:spPr>
            <p:txBody>
              <a:bodyPr wrap="none" rtlCol="0">
                <a:spAutoFit/>
              </a:bodyPr>
              <a:lstStyle/>
              <a:p>
                <a:r>
                  <a:rPr lang="en-US" dirty="0"/>
                  <a:t>Water with parameters:</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𝜌</m:t>
                      </m:r>
                      <m:r>
                        <a:rPr lang="en-US" b="0" i="1" smtClean="0">
                          <a:latin typeface="Cambria Math" panose="02040503050406030204" pitchFamily="18" charset="0"/>
                        </a:rPr>
                        <m:t>=998.2</m:t>
                      </m:r>
                      <m:f>
                        <m:fPr>
                          <m:ctrlPr>
                            <a:rPr lang="en-US" b="0" i="1" smtClean="0">
                              <a:latin typeface="Cambria Math" panose="02040503050406030204" pitchFamily="18" charset="0"/>
                            </a:rPr>
                          </m:ctrlPr>
                        </m:fPr>
                        <m:num>
                          <m:r>
                            <a:rPr lang="en-US" b="0" i="1" smtClean="0">
                              <a:latin typeface="Cambria Math" panose="02040503050406030204" pitchFamily="18" charset="0"/>
                            </a:rPr>
                            <m:t>𝑘𝑔</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𝑚</m:t>
                              </m:r>
                            </m:e>
                            <m:sup>
                              <m:r>
                                <a:rPr lang="en-US" b="0" i="1" smtClean="0">
                                  <a:latin typeface="Cambria Math" panose="02040503050406030204" pitchFamily="18" charset="0"/>
                                </a:rPr>
                                <m:t>3</m:t>
                              </m:r>
                            </m:sup>
                          </m:sSup>
                        </m:den>
                      </m:f>
                    </m:oMath>
                  </m:oMathPara>
                </a14:m>
                <a:endParaRPr lang="en-US" dirty="0"/>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𝜈</m:t>
                      </m:r>
                      <m:r>
                        <a:rPr lang="en-US" b="0" i="1" smtClean="0">
                          <a:latin typeface="Cambria Math" panose="02040503050406030204" pitchFamily="18" charset="0"/>
                        </a:rPr>
                        <m:t>=0.001003</m:t>
                      </m:r>
                      <m:f>
                        <m:fPr>
                          <m:ctrlPr>
                            <a:rPr lang="en-US" b="0" i="1" smtClean="0">
                              <a:latin typeface="Cambria Math" panose="02040503050406030204" pitchFamily="18" charset="0"/>
                            </a:rPr>
                          </m:ctrlPr>
                        </m:fPr>
                        <m:num>
                          <m:r>
                            <a:rPr lang="en-US" b="0" i="1" smtClean="0">
                              <a:latin typeface="Cambria Math" panose="02040503050406030204" pitchFamily="18" charset="0"/>
                            </a:rPr>
                            <m:t>𝑘𝑔</m:t>
                          </m:r>
                        </m:num>
                        <m:den>
                          <m:r>
                            <a:rPr lang="en-US" b="0" i="1" smtClean="0">
                              <a:latin typeface="Cambria Math" panose="02040503050406030204" pitchFamily="18" charset="0"/>
                            </a:rPr>
                            <m:t>𝑚</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𝑠</m:t>
                          </m:r>
                        </m:den>
                      </m:f>
                    </m:oMath>
                  </m:oMathPara>
                </a14:m>
                <a:endParaRPr lang="en-US" b="0" dirty="0"/>
              </a:p>
            </p:txBody>
          </p:sp>
        </mc:Choice>
        <mc:Fallback xmlns="">
          <p:sp>
            <p:nvSpPr>
              <p:cNvPr id="3" name="TextBox 2">
                <a:extLst>
                  <a:ext uri="{FF2B5EF4-FFF2-40B4-BE49-F238E27FC236}">
                    <a16:creationId xmlns:a16="http://schemas.microsoft.com/office/drawing/2014/main" id="{23DEE558-4FC3-44BA-8C09-03D8AA42B4B1}"/>
                  </a:ext>
                </a:extLst>
              </p:cNvPr>
              <p:cNvSpPr txBox="1">
                <a:spLocks noRot="1" noChangeAspect="1" noMove="1" noResize="1" noEditPoints="1" noAdjustHandles="1" noChangeArrowheads="1" noChangeShapeType="1" noTextEdit="1"/>
              </p:cNvSpPr>
              <p:nvPr/>
            </p:nvSpPr>
            <p:spPr>
              <a:xfrm>
                <a:off x="493060" y="2408901"/>
                <a:ext cx="2443298" cy="1421223"/>
              </a:xfrm>
              <a:prstGeom prst="rect">
                <a:avLst/>
              </a:prstGeom>
              <a:blipFill>
                <a:blip r:embed="rId2"/>
                <a:stretch>
                  <a:fillRect l="-2244" t="-2146" r="-249"/>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B6B17F9A-D595-4B53-8082-5965BBA2FA33}"/>
                  </a:ext>
                </a:extLst>
              </p:cNvPr>
              <p:cNvSpPr txBox="1"/>
              <p:nvPr/>
            </p:nvSpPr>
            <p:spPr>
              <a:xfrm>
                <a:off x="493060" y="703712"/>
                <a:ext cx="5602940" cy="1200329"/>
              </a:xfrm>
              <a:prstGeom prst="rect">
                <a:avLst/>
              </a:prstGeom>
              <a:noFill/>
            </p:spPr>
            <p:txBody>
              <a:bodyPr wrap="square" rtlCol="0">
                <a:spAutoFit/>
              </a:bodyPr>
              <a:lstStyle/>
              <a:p>
                <a:r>
                  <a:rPr lang="en-US" dirty="0"/>
                  <a:t>For calculation was used Ansys Fluent with setup:</a:t>
                </a:r>
              </a:p>
              <a:p>
                <a:pPr marL="285750" indent="-285750">
                  <a:buFont typeface="Arial" panose="020B0604020202020204" pitchFamily="34" charset="0"/>
                  <a:buChar char="•"/>
                </a:pPr>
                <a:r>
                  <a:rPr lang="en-US" dirty="0"/>
                  <a:t>Modeling method – Large Eddy Simulation</a:t>
                </a:r>
              </a:p>
              <a:p>
                <a:pPr marL="285750" indent="-285750">
                  <a:buFont typeface="Arial" panose="020B0604020202020204" pitchFamily="34" charset="0"/>
                  <a:buChar char="•"/>
                </a:pPr>
                <a:r>
                  <a:rPr lang="en-US" dirty="0"/>
                  <a:t>SGS model for LES method  – WALE with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ea typeface="Cambria Math" panose="02040503050406030204" pitchFamily="18" charset="0"/>
                          </a:rPr>
                          <m:t>𝜔</m:t>
                        </m:r>
                      </m:sub>
                    </m:sSub>
                    <m:r>
                      <a:rPr lang="en-US" b="0" i="1" smtClean="0">
                        <a:latin typeface="Cambria Math" panose="02040503050406030204" pitchFamily="18" charset="0"/>
                        <a:ea typeface="Cambria Math" panose="02040503050406030204" pitchFamily="18" charset="0"/>
                      </a:rPr>
                      <m:t>=0.325</m:t>
                    </m:r>
                  </m:oMath>
                </a14:m>
                <a:endParaRPr lang="en-US" dirty="0"/>
              </a:p>
              <a:p>
                <a:pPr marL="285750" indent="-285750">
                  <a:buFont typeface="Arial" panose="020B0604020202020204" pitchFamily="34" charset="0"/>
                  <a:buChar char="•"/>
                </a:pPr>
                <a:r>
                  <a:rPr lang="en-US" dirty="0"/>
                  <a:t>As a solution method was used SIMPLEC algorithm.</a:t>
                </a:r>
                <a:endParaRPr lang="ru-RU" dirty="0"/>
              </a:p>
            </p:txBody>
          </p:sp>
        </mc:Choice>
        <mc:Fallback xmlns="">
          <p:sp>
            <p:nvSpPr>
              <p:cNvPr id="4" name="TextBox 3">
                <a:extLst>
                  <a:ext uri="{FF2B5EF4-FFF2-40B4-BE49-F238E27FC236}">
                    <a16:creationId xmlns:a16="http://schemas.microsoft.com/office/drawing/2014/main" id="{B6B17F9A-D595-4B53-8082-5965BBA2FA33}"/>
                  </a:ext>
                </a:extLst>
              </p:cNvPr>
              <p:cNvSpPr txBox="1">
                <a:spLocks noRot="1" noChangeAspect="1" noMove="1" noResize="1" noEditPoints="1" noAdjustHandles="1" noChangeArrowheads="1" noChangeShapeType="1" noTextEdit="1"/>
              </p:cNvSpPr>
              <p:nvPr/>
            </p:nvSpPr>
            <p:spPr>
              <a:xfrm>
                <a:off x="493060" y="703712"/>
                <a:ext cx="5602940" cy="1200329"/>
              </a:xfrm>
              <a:prstGeom prst="rect">
                <a:avLst/>
              </a:prstGeom>
              <a:blipFill>
                <a:blip r:embed="rId3"/>
                <a:stretch>
                  <a:fillRect l="-979" t="-2538" b="-7107"/>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768AF86-9138-40A8-A987-774489FDD2D1}"/>
                  </a:ext>
                </a:extLst>
              </p:cNvPr>
              <p:cNvSpPr txBox="1"/>
              <p:nvPr/>
            </p:nvSpPr>
            <p:spPr>
              <a:xfrm>
                <a:off x="3294530" y="2749539"/>
                <a:ext cx="2724720" cy="739946"/>
              </a:xfrm>
              <a:prstGeom prst="rect">
                <a:avLst/>
              </a:prstGeom>
              <a:noFill/>
            </p:spPr>
            <p:txBody>
              <a:bodyPr wrap="none" rtlCol="0">
                <a:spAutoFit/>
              </a:bodyPr>
              <a:lstStyle/>
              <a:p>
                <a:r>
                  <a:rPr lang="en-US" dirty="0"/>
                  <a:t>Initial velocity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𝑈</m:t>
                        </m:r>
                      </m:e>
                      <m:sub>
                        <m:r>
                          <a:rPr lang="en-US" b="0" i="1" smtClean="0">
                            <a:latin typeface="Cambria Math" panose="02040503050406030204" pitchFamily="18" charset="0"/>
                          </a:rPr>
                          <m:t>0</m:t>
                        </m:r>
                      </m:sub>
                    </m:sSub>
                    <m:r>
                      <a:rPr lang="en-US" b="0" i="1" smtClean="0">
                        <a:latin typeface="Cambria Math" panose="02040503050406030204" pitchFamily="18" charset="0"/>
                      </a:rPr>
                      <m:t>=0.29</m:t>
                    </m:r>
                    <m:f>
                      <m:fPr>
                        <m:ctrlPr>
                          <a:rPr lang="en-US" b="0" i="1" smtClean="0">
                            <a:latin typeface="Cambria Math" panose="02040503050406030204" pitchFamily="18" charset="0"/>
                          </a:rPr>
                        </m:ctrlPr>
                      </m:fPr>
                      <m:num>
                        <m:r>
                          <a:rPr lang="en-US" b="0" i="1" smtClean="0">
                            <a:latin typeface="Cambria Math" panose="02040503050406030204" pitchFamily="18" charset="0"/>
                          </a:rPr>
                          <m:t>𝑚</m:t>
                        </m:r>
                      </m:num>
                      <m:den>
                        <m:r>
                          <a:rPr lang="en-US" b="0" i="1" smtClean="0">
                            <a:latin typeface="Cambria Math" panose="02040503050406030204" pitchFamily="18" charset="0"/>
                          </a:rPr>
                          <m:t>𝑠</m:t>
                        </m:r>
                      </m:den>
                    </m:f>
                  </m:oMath>
                </a14:m>
                <a:endParaRPr lang="en-US" dirty="0"/>
              </a:p>
              <a:p>
                <a:r>
                  <a:rPr lang="en-US" dirty="0"/>
                  <a:t>Turbulence intensity </a:t>
                </a:r>
                <a14:m>
                  <m:oMath xmlns:m="http://schemas.openxmlformats.org/officeDocument/2006/math">
                    <m:r>
                      <a:rPr lang="en-US" b="0" i="1" smtClean="0">
                        <a:latin typeface="Cambria Math" panose="02040503050406030204" pitchFamily="18" charset="0"/>
                      </a:rPr>
                      <m:t>5%</m:t>
                    </m:r>
                  </m:oMath>
                </a14:m>
                <a:endParaRPr lang="ru-RU" dirty="0"/>
              </a:p>
            </p:txBody>
          </p:sp>
        </mc:Choice>
        <mc:Fallback xmlns="">
          <p:sp>
            <p:nvSpPr>
              <p:cNvPr id="5" name="TextBox 4">
                <a:extLst>
                  <a:ext uri="{FF2B5EF4-FFF2-40B4-BE49-F238E27FC236}">
                    <a16:creationId xmlns:a16="http://schemas.microsoft.com/office/drawing/2014/main" id="{8768AF86-9138-40A8-A987-774489FDD2D1}"/>
                  </a:ext>
                </a:extLst>
              </p:cNvPr>
              <p:cNvSpPr txBox="1">
                <a:spLocks noRot="1" noChangeAspect="1" noMove="1" noResize="1" noEditPoints="1" noAdjustHandles="1" noChangeArrowheads="1" noChangeShapeType="1" noTextEdit="1"/>
              </p:cNvSpPr>
              <p:nvPr/>
            </p:nvSpPr>
            <p:spPr>
              <a:xfrm>
                <a:off x="3294530" y="2749539"/>
                <a:ext cx="2724720" cy="739946"/>
              </a:xfrm>
              <a:prstGeom prst="rect">
                <a:avLst/>
              </a:prstGeom>
              <a:blipFill>
                <a:blip r:embed="rId4"/>
                <a:stretch>
                  <a:fillRect l="-1790" b="-12397"/>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44F8D127-26C1-4B78-8483-7105EC2C320C}"/>
                  </a:ext>
                </a:extLst>
              </p:cNvPr>
              <p:cNvSpPr txBox="1"/>
              <p:nvPr/>
            </p:nvSpPr>
            <p:spPr>
              <a:xfrm>
                <a:off x="493060" y="4334984"/>
                <a:ext cx="4881593" cy="1200329"/>
              </a:xfrm>
              <a:prstGeom prst="rect">
                <a:avLst/>
              </a:prstGeom>
              <a:noFill/>
            </p:spPr>
            <p:txBody>
              <a:bodyPr wrap="none" rtlCol="0">
                <a:spAutoFit/>
              </a:bodyPr>
              <a:lstStyle/>
              <a:p>
                <a:r>
                  <a:rPr lang="en-US" dirty="0"/>
                  <a:t>Time step size </a:t>
                </a:r>
                <a14:m>
                  <m:oMath xmlns:m="http://schemas.openxmlformats.org/officeDocument/2006/math">
                    <m:r>
                      <m:rPr>
                        <m:sty m:val="p"/>
                      </m:rPr>
                      <a:rPr lang="en-US" b="0" i="0" smtClean="0">
                        <a:latin typeface="Cambria Math" panose="02040503050406030204" pitchFamily="18" charset="0"/>
                      </a:rPr>
                      <m:t>Δ</m:t>
                    </m:r>
                    <m:r>
                      <a:rPr lang="en-US" b="0" i="1" smtClean="0">
                        <a:latin typeface="Cambria Math" panose="02040503050406030204" pitchFamily="18" charset="0"/>
                      </a:rPr>
                      <m:t>𝑡</m:t>
                    </m:r>
                    <m:r>
                      <a:rPr lang="en-US" b="0" i="1" smtClean="0">
                        <a:latin typeface="Cambria Math" panose="02040503050406030204" pitchFamily="18" charset="0"/>
                      </a:rPr>
                      <m:t>=0.001 </m:t>
                    </m:r>
                    <m:r>
                      <a:rPr lang="en-US" b="0" i="1" smtClean="0">
                        <a:latin typeface="Cambria Math" panose="02040503050406030204" pitchFamily="18" charset="0"/>
                      </a:rPr>
                      <m:t>𝑠</m:t>
                    </m:r>
                  </m:oMath>
                </a14:m>
                <a:endParaRPr lang="en-US" b="0" dirty="0"/>
              </a:p>
              <a:p>
                <a:r>
                  <a:rPr lang="en-US" dirty="0"/>
                  <a:t>Number of time steps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𝑡</m:t>
                        </m:r>
                      </m:sub>
                    </m:sSub>
                    <m:r>
                      <a:rPr lang="en-US" b="0" i="1" smtClean="0">
                        <a:latin typeface="Cambria Math" panose="02040503050406030204" pitchFamily="18" charset="0"/>
                      </a:rPr>
                      <m:t>=10000</m:t>
                    </m:r>
                  </m:oMath>
                </a14:m>
                <a:endParaRPr lang="en-US" b="0" dirty="0"/>
              </a:p>
              <a:p>
                <a:r>
                  <a:rPr lang="en-US" dirty="0"/>
                  <a:t>Iterations per time step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𝑠</m:t>
                        </m:r>
                      </m:e>
                      <m:sub>
                        <m:r>
                          <a:rPr lang="en-US" b="0" i="1" smtClean="0">
                            <a:latin typeface="Cambria Math" panose="02040503050406030204" pitchFamily="18" charset="0"/>
                          </a:rPr>
                          <m:t>𝑖</m:t>
                        </m:r>
                      </m:sub>
                    </m:sSub>
                    <m:r>
                      <a:rPr lang="en-US" b="0" i="1" smtClean="0">
                        <a:latin typeface="Cambria Math" panose="02040503050406030204" pitchFamily="18" charset="0"/>
                      </a:rPr>
                      <m:t>=50</m:t>
                    </m:r>
                  </m:oMath>
                </a14:m>
                <a:endParaRPr lang="en-US" dirty="0"/>
              </a:p>
              <a:p>
                <a:r>
                  <a:rPr lang="en-US" dirty="0"/>
                  <a:t>This parameters represent 10 seconds of real time</a:t>
                </a:r>
                <a:endParaRPr lang="ru-RU" dirty="0"/>
              </a:p>
            </p:txBody>
          </p:sp>
        </mc:Choice>
        <mc:Fallback xmlns="">
          <p:sp>
            <p:nvSpPr>
              <p:cNvPr id="6" name="TextBox 5">
                <a:extLst>
                  <a:ext uri="{FF2B5EF4-FFF2-40B4-BE49-F238E27FC236}">
                    <a16:creationId xmlns:a16="http://schemas.microsoft.com/office/drawing/2014/main" id="{44F8D127-26C1-4B78-8483-7105EC2C320C}"/>
                  </a:ext>
                </a:extLst>
              </p:cNvPr>
              <p:cNvSpPr txBox="1">
                <a:spLocks noRot="1" noChangeAspect="1" noMove="1" noResize="1" noEditPoints="1" noAdjustHandles="1" noChangeArrowheads="1" noChangeShapeType="1" noTextEdit="1"/>
              </p:cNvSpPr>
              <p:nvPr/>
            </p:nvSpPr>
            <p:spPr>
              <a:xfrm>
                <a:off x="493060" y="4334984"/>
                <a:ext cx="4881593" cy="1200329"/>
              </a:xfrm>
              <a:prstGeom prst="rect">
                <a:avLst/>
              </a:prstGeom>
              <a:blipFill>
                <a:blip r:embed="rId5"/>
                <a:stretch>
                  <a:fillRect l="-1124" t="-2538" r="-125" b="-7107"/>
                </a:stretch>
              </a:blipFill>
            </p:spPr>
            <p:txBody>
              <a:bodyPr/>
              <a:lstStyle/>
              <a:p>
                <a:r>
                  <a:rPr lang="ru-RU">
                    <a:noFill/>
                  </a:rPr>
                  <a:t> </a:t>
                </a:r>
              </a:p>
            </p:txBody>
          </p:sp>
        </mc:Fallback>
      </mc:AlternateContent>
      <p:pic>
        <p:nvPicPr>
          <p:cNvPr id="9" name="Рисунок 8">
            <a:extLst>
              <a:ext uri="{FF2B5EF4-FFF2-40B4-BE49-F238E27FC236}">
                <a16:creationId xmlns:a16="http://schemas.microsoft.com/office/drawing/2014/main" id="{1BB88584-58F4-4C3F-8B63-D46B1C59D078}"/>
              </a:ext>
            </a:extLst>
          </p:cNvPr>
          <p:cNvPicPr>
            <a:picLocks noChangeAspect="1"/>
          </p:cNvPicPr>
          <p:nvPr/>
        </p:nvPicPr>
        <p:blipFill>
          <a:blip r:embed="rId6"/>
          <a:stretch>
            <a:fillRect/>
          </a:stretch>
        </p:blipFill>
        <p:spPr>
          <a:xfrm>
            <a:off x="6463673" y="1706587"/>
            <a:ext cx="5432491" cy="2825852"/>
          </a:xfrm>
          <a:prstGeom prst="rect">
            <a:avLst/>
          </a:prstGeom>
        </p:spPr>
      </p:pic>
    </p:spTree>
    <p:extLst>
      <p:ext uri="{BB962C8B-B14F-4D97-AF65-F5344CB8AC3E}">
        <p14:creationId xmlns:p14="http://schemas.microsoft.com/office/powerpoint/2010/main" val="3030346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7E53F1-2E84-468E-8575-19EBD0C95302}"/>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Data processing</a:t>
            </a:r>
            <a:endParaRPr lang="ru-RU" sz="2400" b="1"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3D01B7DF-15AA-4625-B64B-F64DBD99B986}"/>
                  </a:ext>
                </a:extLst>
              </p:cNvPr>
              <p:cNvSpPr txBox="1"/>
              <p:nvPr/>
            </p:nvSpPr>
            <p:spPr>
              <a:xfrm>
                <a:off x="170332" y="1600200"/>
                <a:ext cx="4984374" cy="1200329"/>
              </a:xfrm>
              <a:prstGeom prst="rect">
                <a:avLst/>
              </a:prstGeom>
              <a:noFill/>
            </p:spPr>
            <p:txBody>
              <a:bodyPr wrap="square" rtlCol="0">
                <a:spAutoFit/>
              </a:bodyPr>
              <a:lstStyle/>
              <a:p>
                <a:r>
                  <a:rPr lang="en-US" dirty="0"/>
                  <a:t>As a result of calculation,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𝑑𝑎𝑡</m:t>
                    </m:r>
                  </m:oMath>
                </a14:m>
                <a:r>
                  <a:rPr lang="en-US" dirty="0"/>
                  <a:t> files were obtained. Each of them represent time steps.</a:t>
                </a:r>
              </a:p>
              <a:p>
                <a:r>
                  <a:rPr lang="en-US" dirty="0"/>
                  <a:t>For post processing were used: CFD-Post, MS Excel and Gnuplot.</a:t>
                </a:r>
                <a:endParaRPr lang="ru-RU" dirty="0"/>
              </a:p>
            </p:txBody>
          </p:sp>
        </mc:Choice>
        <mc:Fallback>
          <p:sp>
            <p:nvSpPr>
              <p:cNvPr id="3" name="TextBox 2">
                <a:extLst>
                  <a:ext uri="{FF2B5EF4-FFF2-40B4-BE49-F238E27FC236}">
                    <a16:creationId xmlns:a16="http://schemas.microsoft.com/office/drawing/2014/main" id="{3D01B7DF-15AA-4625-B64B-F64DBD99B986}"/>
                  </a:ext>
                </a:extLst>
              </p:cNvPr>
              <p:cNvSpPr txBox="1">
                <a:spLocks noRot="1" noChangeAspect="1" noMove="1" noResize="1" noEditPoints="1" noAdjustHandles="1" noChangeArrowheads="1" noChangeShapeType="1" noTextEdit="1"/>
              </p:cNvSpPr>
              <p:nvPr/>
            </p:nvSpPr>
            <p:spPr>
              <a:xfrm>
                <a:off x="170332" y="1600200"/>
                <a:ext cx="4984374" cy="1200329"/>
              </a:xfrm>
              <a:prstGeom prst="rect">
                <a:avLst/>
              </a:prstGeom>
              <a:blipFill>
                <a:blip r:embed="rId2"/>
                <a:stretch>
                  <a:fillRect l="-1100" t="-3061" b="-7143"/>
                </a:stretch>
              </a:blipFill>
            </p:spPr>
            <p:txBody>
              <a:bodyPr/>
              <a:lstStyle/>
              <a:p>
                <a:r>
                  <a:rPr lang="ru-RU">
                    <a:noFill/>
                  </a:rPr>
                  <a:t> </a:t>
                </a:r>
              </a:p>
            </p:txBody>
          </p:sp>
        </mc:Fallback>
      </mc:AlternateContent>
      <p:graphicFrame>
        <p:nvGraphicFramePr>
          <p:cNvPr id="8" name="Таблица 8">
            <a:extLst>
              <a:ext uri="{FF2B5EF4-FFF2-40B4-BE49-F238E27FC236}">
                <a16:creationId xmlns:a16="http://schemas.microsoft.com/office/drawing/2014/main" id="{0C46FE67-BBDB-4419-807F-93AF5BEE4171}"/>
              </a:ext>
            </a:extLst>
          </p:cNvPr>
          <p:cNvGraphicFramePr>
            <a:graphicFrameLocks noGrp="1"/>
          </p:cNvGraphicFramePr>
          <p:nvPr>
            <p:extLst>
              <p:ext uri="{D42A27DB-BD31-4B8C-83A1-F6EECF244321}">
                <p14:modId xmlns:p14="http://schemas.microsoft.com/office/powerpoint/2010/main" val="4193518709"/>
              </p:ext>
            </p:extLst>
          </p:nvPr>
        </p:nvGraphicFramePr>
        <p:xfrm>
          <a:off x="5737407" y="1600200"/>
          <a:ext cx="6284261" cy="3657600"/>
        </p:xfrm>
        <a:graphic>
          <a:graphicData uri="http://schemas.openxmlformats.org/drawingml/2006/table">
            <a:tbl>
              <a:tblPr firstRow="1" bandRow="1">
                <a:tableStyleId>{9DCAF9ED-07DC-4A11-8D7F-57B35C25682E}</a:tableStyleId>
              </a:tblPr>
              <a:tblGrid>
                <a:gridCol w="1571067">
                  <a:extLst>
                    <a:ext uri="{9D8B030D-6E8A-4147-A177-3AD203B41FA5}">
                      <a16:colId xmlns:a16="http://schemas.microsoft.com/office/drawing/2014/main" val="2460348373"/>
                    </a:ext>
                  </a:extLst>
                </a:gridCol>
                <a:gridCol w="762919">
                  <a:extLst>
                    <a:ext uri="{9D8B030D-6E8A-4147-A177-3AD203B41FA5}">
                      <a16:colId xmlns:a16="http://schemas.microsoft.com/office/drawing/2014/main" val="1473281929"/>
                    </a:ext>
                  </a:extLst>
                </a:gridCol>
                <a:gridCol w="990777">
                  <a:extLst>
                    <a:ext uri="{9D8B030D-6E8A-4147-A177-3AD203B41FA5}">
                      <a16:colId xmlns:a16="http://schemas.microsoft.com/office/drawing/2014/main" val="3087478405"/>
                    </a:ext>
                  </a:extLst>
                </a:gridCol>
                <a:gridCol w="2959498">
                  <a:extLst>
                    <a:ext uri="{9D8B030D-6E8A-4147-A177-3AD203B41FA5}">
                      <a16:colId xmlns:a16="http://schemas.microsoft.com/office/drawing/2014/main" val="906893770"/>
                    </a:ext>
                  </a:extLst>
                </a:gridCol>
              </a:tblGrid>
              <a:tr h="284857">
                <a:tc>
                  <a:txBody>
                    <a:bodyPr/>
                    <a:lstStyle/>
                    <a:p>
                      <a:pPr algn="ctr"/>
                      <a:r>
                        <a:rPr lang="en-US" dirty="0"/>
                        <a:t>Label</a:t>
                      </a:r>
                      <a:endParaRPr lang="ru-RU" dirty="0"/>
                    </a:p>
                  </a:txBody>
                  <a:tcPr/>
                </a:tc>
                <a:tc>
                  <a:txBody>
                    <a:bodyPr/>
                    <a:lstStyle/>
                    <a:p>
                      <a:pPr algn="ctr"/>
                      <a:r>
                        <a:rPr lang="en-US" dirty="0"/>
                        <a:t>Plane</a:t>
                      </a:r>
                      <a:endParaRPr lang="ru-RU" dirty="0"/>
                    </a:p>
                  </a:txBody>
                  <a:tcPr/>
                </a:tc>
                <a:tc>
                  <a:txBody>
                    <a:bodyPr/>
                    <a:lstStyle/>
                    <a:p>
                      <a:pPr algn="ctr"/>
                      <a:r>
                        <a:rPr lang="en-US" dirty="0"/>
                        <a:t>Position</a:t>
                      </a:r>
                      <a:endParaRPr lang="ru-RU" dirty="0"/>
                    </a:p>
                  </a:txBody>
                  <a:tcPr/>
                </a:tc>
                <a:tc>
                  <a:txBody>
                    <a:bodyPr/>
                    <a:lstStyle/>
                    <a:p>
                      <a:pPr algn="ctr"/>
                      <a:r>
                        <a:rPr lang="en-US" dirty="0"/>
                        <a:t>Description</a:t>
                      </a:r>
                      <a:endParaRPr lang="ru-RU" dirty="0"/>
                    </a:p>
                  </a:txBody>
                  <a:tcPr/>
                </a:tc>
                <a:extLst>
                  <a:ext uri="{0D108BD9-81ED-4DB2-BD59-A6C34878D82A}">
                    <a16:rowId xmlns:a16="http://schemas.microsoft.com/office/drawing/2014/main" val="1019499407"/>
                  </a:ext>
                </a:extLst>
              </a:tr>
              <a:tr h="333764">
                <a:tc>
                  <a:txBody>
                    <a:bodyPr/>
                    <a:lstStyle/>
                    <a:p>
                      <a:pPr algn="ctr"/>
                      <a:r>
                        <a:rPr lang="en-US" dirty="0" err="1"/>
                        <a:t>PlaneXY</a:t>
                      </a:r>
                      <a:endParaRPr lang="ru-RU" dirty="0"/>
                    </a:p>
                  </a:txBody>
                  <a:tcPr/>
                </a:tc>
                <a:tc>
                  <a:txBody>
                    <a:bodyPr/>
                    <a:lstStyle/>
                    <a:p>
                      <a:pPr algn="ctr"/>
                      <a:r>
                        <a:rPr lang="en-US" sz="1800" b="0" u="none" strike="noStrike" kern="1200" baseline="0" dirty="0">
                          <a:solidFill>
                            <a:schemeClr val="dk1"/>
                          </a:solidFill>
                        </a:rPr>
                        <a:t>XY</a:t>
                      </a:r>
                      <a:endParaRPr lang="ru-RU" dirty="0"/>
                    </a:p>
                  </a:txBody>
                  <a:tcPr/>
                </a:tc>
                <a:tc>
                  <a:txBody>
                    <a:bodyPr/>
                    <a:lstStyle/>
                    <a:p>
                      <a:pPr algn="ctr"/>
                      <a:r>
                        <a:rPr lang="en-US" sz="1800" b="0" u="none" strike="noStrike" kern="1200" baseline="0" dirty="0">
                          <a:solidFill>
                            <a:schemeClr val="dk1"/>
                          </a:solidFill>
                        </a:rPr>
                        <a:t>Z = 0</a:t>
                      </a:r>
                      <a:endParaRPr lang="ru-RU" dirty="0"/>
                    </a:p>
                  </a:txBody>
                  <a:tcPr/>
                </a:tc>
                <a:tc>
                  <a:txBody>
                    <a:bodyPr/>
                    <a:lstStyle/>
                    <a:p>
                      <a:pPr algn="ctr"/>
                      <a:r>
                        <a:rPr lang="en-US" sz="1800" b="0" u="none" strike="noStrike" kern="1200" baseline="0" dirty="0">
                          <a:solidFill>
                            <a:schemeClr val="dk1"/>
                          </a:solidFill>
                        </a:rPr>
                        <a:t>along the whole channel</a:t>
                      </a:r>
                      <a:endParaRPr lang="ru-RU" dirty="0"/>
                    </a:p>
                  </a:txBody>
                  <a:tcPr/>
                </a:tc>
                <a:extLst>
                  <a:ext uri="{0D108BD9-81ED-4DB2-BD59-A6C34878D82A}">
                    <a16:rowId xmlns:a16="http://schemas.microsoft.com/office/drawing/2014/main" val="1087603504"/>
                  </a:ext>
                </a:extLst>
              </a:tr>
              <a:tr h="284857">
                <a:tc>
                  <a:txBody>
                    <a:bodyPr/>
                    <a:lstStyle/>
                    <a:p>
                      <a:pPr algn="ctr"/>
                      <a:r>
                        <a:rPr lang="en-US" sz="1800" b="0" u="none" strike="noStrike" kern="1200" baseline="0" dirty="0">
                          <a:solidFill>
                            <a:schemeClr val="dk1"/>
                          </a:solidFill>
                        </a:rPr>
                        <a:t>PlaneYZ300</a:t>
                      </a:r>
                      <a:endParaRPr lang="ru-RU" dirty="0"/>
                    </a:p>
                  </a:txBody>
                  <a:tcPr/>
                </a:tc>
                <a:tc>
                  <a:txBody>
                    <a:bodyPr/>
                    <a:lstStyle/>
                    <a:p>
                      <a:pPr algn="ctr"/>
                      <a:r>
                        <a:rPr lang="en-US" dirty="0"/>
                        <a:t>YZ</a:t>
                      </a:r>
                      <a:endParaRPr lang="ru-RU" dirty="0"/>
                    </a:p>
                  </a:txBody>
                  <a:tcPr/>
                </a:tc>
                <a:tc>
                  <a:txBody>
                    <a:bodyPr/>
                    <a:lstStyle/>
                    <a:p>
                      <a:pPr algn="ctr"/>
                      <a:r>
                        <a:rPr lang="en-US" sz="1800" b="0" u="none" strike="noStrike" kern="1200" baseline="0" dirty="0">
                          <a:solidFill>
                            <a:schemeClr val="dk1"/>
                          </a:solidFill>
                        </a:rPr>
                        <a:t>X = 300</a:t>
                      </a:r>
                      <a:endParaRPr lang="ru-RU" dirty="0"/>
                    </a:p>
                  </a:txBody>
                  <a:tcPr/>
                </a:tc>
                <a:tc>
                  <a:txBody>
                    <a:bodyPr/>
                    <a:lstStyle/>
                    <a:p>
                      <a:pPr algn="ctr"/>
                      <a:r>
                        <a:rPr lang="en-US" sz="1800" b="0" u="none" strike="noStrike" kern="1200" baseline="0" dirty="0">
                          <a:solidFill>
                            <a:schemeClr val="dk1"/>
                          </a:solidFill>
                        </a:rPr>
                        <a:t>in front of the barrier</a:t>
                      </a:r>
                      <a:endParaRPr lang="ru-RU" dirty="0"/>
                    </a:p>
                  </a:txBody>
                  <a:tcPr/>
                </a:tc>
                <a:extLst>
                  <a:ext uri="{0D108BD9-81ED-4DB2-BD59-A6C34878D82A}">
                    <a16:rowId xmlns:a16="http://schemas.microsoft.com/office/drawing/2014/main" val="3852003167"/>
                  </a:ext>
                </a:extLst>
              </a:tr>
              <a:tr h="284857">
                <a:tc>
                  <a:txBody>
                    <a:bodyPr/>
                    <a:lstStyle/>
                    <a:p>
                      <a:pPr algn="ctr"/>
                      <a:r>
                        <a:rPr lang="en-US" sz="1800" b="0" u="none" strike="noStrike" kern="1200" baseline="0" dirty="0">
                          <a:solidFill>
                            <a:schemeClr val="dk1"/>
                          </a:solidFill>
                        </a:rPr>
                        <a:t>PlaneYZ340</a:t>
                      </a:r>
                      <a:endParaRPr lang="ru-RU" dirty="0"/>
                    </a:p>
                  </a:txBody>
                  <a:tcPr/>
                </a:tc>
                <a:tc>
                  <a:txBody>
                    <a:bodyPr/>
                    <a:lstStyle/>
                    <a:p>
                      <a:pPr algn="ctr"/>
                      <a:r>
                        <a:rPr lang="en-US" dirty="0"/>
                        <a:t>YZ</a:t>
                      </a:r>
                      <a:endParaRPr lang="ru-RU" dirty="0"/>
                    </a:p>
                  </a:txBody>
                  <a:tcPr/>
                </a:tc>
                <a:tc>
                  <a:txBody>
                    <a:bodyPr/>
                    <a:lstStyle/>
                    <a:p>
                      <a:pPr algn="ctr"/>
                      <a:r>
                        <a:rPr lang="en-US" sz="1800" b="0" u="none" strike="noStrike" kern="1200" baseline="0" dirty="0">
                          <a:solidFill>
                            <a:schemeClr val="dk1"/>
                          </a:solidFill>
                        </a:rPr>
                        <a:t>X = 340</a:t>
                      </a:r>
                      <a:endParaRPr lang="ru-RU" dirty="0"/>
                    </a:p>
                  </a:txBody>
                  <a:tcPr/>
                </a:tc>
                <a:tc>
                  <a:txBody>
                    <a:bodyPr/>
                    <a:lstStyle/>
                    <a:p>
                      <a:pPr algn="ctr"/>
                      <a:r>
                        <a:rPr lang="en-US" sz="1800" b="0" u="none" strike="noStrike" kern="1200" baseline="0" dirty="0">
                          <a:solidFill>
                            <a:schemeClr val="dk1"/>
                          </a:solidFill>
                        </a:rPr>
                        <a:t>after the barrier</a:t>
                      </a:r>
                      <a:endParaRPr lang="ru-RU" dirty="0"/>
                    </a:p>
                  </a:txBody>
                  <a:tcPr/>
                </a:tc>
                <a:extLst>
                  <a:ext uri="{0D108BD9-81ED-4DB2-BD59-A6C34878D82A}">
                    <a16:rowId xmlns:a16="http://schemas.microsoft.com/office/drawing/2014/main" val="1417125659"/>
                  </a:ext>
                </a:extLst>
              </a:tr>
              <a:tr h="284857">
                <a:tc>
                  <a:txBody>
                    <a:bodyPr/>
                    <a:lstStyle/>
                    <a:p>
                      <a:pPr algn="ctr"/>
                      <a:r>
                        <a:rPr lang="en-US" sz="1800" b="0" u="none" strike="noStrike" kern="1200" baseline="0" dirty="0">
                          <a:solidFill>
                            <a:schemeClr val="dk1"/>
                          </a:solidFill>
                        </a:rPr>
                        <a:t>PlaneYZ400</a:t>
                      </a:r>
                      <a:endParaRPr lang="ru-RU" dirty="0"/>
                    </a:p>
                  </a:txBody>
                  <a:tcPr/>
                </a:tc>
                <a:tc>
                  <a:txBody>
                    <a:bodyPr/>
                    <a:lstStyle/>
                    <a:p>
                      <a:pPr algn="ctr"/>
                      <a:r>
                        <a:rPr lang="en-US" dirty="0"/>
                        <a:t>YZ</a:t>
                      </a:r>
                      <a:endParaRPr lang="ru-RU" dirty="0"/>
                    </a:p>
                  </a:txBody>
                  <a:tcPr/>
                </a:tc>
                <a:tc>
                  <a:txBody>
                    <a:bodyPr/>
                    <a:lstStyle/>
                    <a:p>
                      <a:pPr algn="ctr"/>
                      <a:r>
                        <a:rPr lang="en-US" sz="1800" b="0" u="none" strike="noStrike" kern="1200" baseline="0" dirty="0">
                          <a:solidFill>
                            <a:schemeClr val="dk1"/>
                          </a:solidFill>
                        </a:rPr>
                        <a:t>X = 400</a:t>
                      </a:r>
                      <a:endParaRPr lang="ru-RU" dirty="0"/>
                    </a:p>
                  </a:txBody>
                  <a:tcPr/>
                </a:tc>
                <a:tc>
                  <a:txBody>
                    <a:bodyPr/>
                    <a:lstStyle/>
                    <a:p>
                      <a:pPr algn="ctr"/>
                      <a:r>
                        <a:rPr lang="en-US" sz="1800" b="0" u="none" strike="noStrike" kern="1200" baseline="0" dirty="0">
                          <a:solidFill>
                            <a:schemeClr val="dk1"/>
                          </a:solidFill>
                        </a:rPr>
                        <a:t>begin of the straight section</a:t>
                      </a:r>
                      <a:endParaRPr lang="ru-RU" dirty="0"/>
                    </a:p>
                  </a:txBody>
                  <a:tcPr/>
                </a:tc>
                <a:extLst>
                  <a:ext uri="{0D108BD9-81ED-4DB2-BD59-A6C34878D82A}">
                    <a16:rowId xmlns:a16="http://schemas.microsoft.com/office/drawing/2014/main" val="2530770540"/>
                  </a:ext>
                </a:extLst>
              </a:tr>
              <a:tr h="284857">
                <a:tc>
                  <a:txBody>
                    <a:bodyPr/>
                    <a:lstStyle/>
                    <a:p>
                      <a:pPr algn="ctr"/>
                      <a:r>
                        <a:rPr lang="en-US" sz="1800" b="0" u="none" strike="noStrike" kern="1200" baseline="0" dirty="0">
                          <a:solidFill>
                            <a:schemeClr val="dk1"/>
                          </a:solidFill>
                        </a:rPr>
                        <a:t>PlaneYZ600</a:t>
                      </a:r>
                      <a:endParaRPr lang="ru-RU" dirty="0"/>
                    </a:p>
                  </a:txBody>
                  <a:tcPr/>
                </a:tc>
                <a:tc>
                  <a:txBody>
                    <a:bodyPr/>
                    <a:lstStyle/>
                    <a:p>
                      <a:pPr algn="ctr"/>
                      <a:r>
                        <a:rPr lang="en-US" dirty="0"/>
                        <a:t>YZ</a:t>
                      </a:r>
                      <a:endParaRPr lang="ru-RU" dirty="0"/>
                    </a:p>
                  </a:txBody>
                  <a:tcPr/>
                </a:tc>
                <a:tc>
                  <a:txBody>
                    <a:bodyPr/>
                    <a:lstStyle/>
                    <a:p>
                      <a:pPr algn="ctr"/>
                      <a:r>
                        <a:rPr lang="en-US" sz="1800" b="0" u="none" strike="noStrike" kern="1200" baseline="0" dirty="0">
                          <a:solidFill>
                            <a:schemeClr val="dk1"/>
                          </a:solidFill>
                        </a:rPr>
                        <a:t>X = 600</a:t>
                      </a:r>
                      <a:endParaRPr lang="ru-RU" dirty="0"/>
                    </a:p>
                  </a:txBody>
                  <a:tcPr/>
                </a:tc>
                <a:tc>
                  <a:txBody>
                    <a:bodyPr/>
                    <a:lstStyle/>
                    <a:p>
                      <a:pPr algn="ctr"/>
                      <a:r>
                        <a:rPr lang="en-US" sz="1800" b="0" u="none" strike="noStrike" kern="1200" baseline="0" dirty="0">
                          <a:solidFill>
                            <a:schemeClr val="dk1"/>
                          </a:solidFill>
                        </a:rPr>
                        <a:t>further down the channel</a:t>
                      </a:r>
                      <a:endParaRPr lang="ru-RU" dirty="0"/>
                    </a:p>
                  </a:txBody>
                  <a:tcPr/>
                </a:tc>
                <a:extLst>
                  <a:ext uri="{0D108BD9-81ED-4DB2-BD59-A6C34878D82A}">
                    <a16:rowId xmlns:a16="http://schemas.microsoft.com/office/drawing/2014/main" val="398699353"/>
                  </a:ext>
                </a:extLst>
              </a:tr>
              <a:tr h="284857">
                <a:tc>
                  <a:txBody>
                    <a:bodyPr/>
                    <a:lstStyle/>
                    <a:p>
                      <a:pPr algn="ctr"/>
                      <a:r>
                        <a:rPr lang="en-US" sz="1800" b="0" u="none" strike="noStrike" kern="1200" baseline="0" dirty="0">
                          <a:solidFill>
                            <a:schemeClr val="dk1"/>
                          </a:solidFill>
                        </a:rPr>
                        <a:t>PlaneYZ1400</a:t>
                      </a:r>
                      <a:endParaRPr lang="ru-RU" dirty="0"/>
                    </a:p>
                  </a:txBody>
                  <a:tcPr/>
                </a:tc>
                <a:tc>
                  <a:txBody>
                    <a:bodyPr/>
                    <a:lstStyle/>
                    <a:p>
                      <a:pPr algn="ctr"/>
                      <a:r>
                        <a:rPr lang="en-US" dirty="0"/>
                        <a:t>YZ</a:t>
                      </a:r>
                      <a:endParaRPr lang="ru-RU" dirty="0"/>
                    </a:p>
                  </a:txBody>
                  <a:tcPr/>
                </a:tc>
                <a:tc>
                  <a:txBody>
                    <a:bodyPr/>
                    <a:lstStyle/>
                    <a:p>
                      <a:pPr algn="ctr"/>
                      <a:r>
                        <a:rPr lang="en-US" sz="1800" b="0" u="none" strike="noStrike" kern="1200" baseline="0" dirty="0">
                          <a:solidFill>
                            <a:schemeClr val="dk1"/>
                          </a:solidFill>
                        </a:rPr>
                        <a:t>X = 1400</a:t>
                      </a:r>
                      <a:endParaRPr lang="ru-RU" dirty="0"/>
                    </a:p>
                  </a:txBody>
                  <a:tcPr/>
                </a:tc>
                <a:tc>
                  <a:txBody>
                    <a:bodyPr/>
                    <a:lstStyle/>
                    <a:p>
                      <a:pPr algn="ctr"/>
                      <a:r>
                        <a:rPr lang="en-US" sz="1800" b="0" u="none" strike="noStrike" kern="1200" baseline="0" dirty="0">
                          <a:solidFill>
                            <a:schemeClr val="dk1"/>
                          </a:solidFill>
                        </a:rPr>
                        <a:t>at the exit of the channel</a:t>
                      </a:r>
                      <a:endParaRPr lang="ru-RU" dirty="0"/>
                    </a:p>
                  </a:txBody>
                  <a:tcPr/>
                </a:tc>
                <a:extLst>
                  <a:ext uri="{0D108BD9-81ED-4DB2-BD59-A6C34878D82A}">
                    <a16:rowId xmlns:a16="http://schemas.microsoft.com/office/drawing/2014/main" val="471111452"/>
                  </a:ext>
                </a:extLst>
              </a:tr>
              <a:tr h="284857">
                <a:tc>
                  <a:txBody>
                    <a:bodyPr/>
                    <a:lstStyle/>
                    <a:p>
                      <a:pPr algn="ctr"/>
                      <a:r>
                        <a:rPr lang="en-US" sz="1800" b="0" u="none" strike="noStrike" kern="1200" baseline="0" dirty="0">
                          <a:solidFill>
                            <a:schemeClr val="dk1"/>
                          </a:solidFill>
                        </a:rPr>
                        <a:t>PlaneXZ0</a:t>
                      </a:r>
                      <a:endParaRPr lang="ru-RU" dirty="0"/>
                    </a:p>
                  </a:txBody>
                  <a:tcPr/>
                </a:tc>
                <a:tc>
                  <a:txBody>
                    <a:bodyPr/>
                    <a:lstStyle/>
                    <a:p>
                      <a:pPr algn="ctr"/>
                      <a:r>
                        <a:rPr lang="en-US" dirty="0"/>
                        <a:t>XZ</a:t>
                      </a:r>
                      <a:endParaRPr lang="ru-RU" dirty="0"/>
                    </a:p>
                  </a:txBody>
                  <a:tcPr/>
                </a:tc>
                <a:tc>
                  <a:txBody>
                    <a:bodyPr/>
                    <a:lstStyle/>
                    <a:p>
                      <a:pPr algn="ctr"/>
                      <a:r>
                        <a:rPr lang="en-US" dirty="0"/>
                        <a:t>Y = 0</a:t>
                      </a:r>
                      <a:endParaRPr lang="ru-RU" dirty="0"/>
                    </a:p>
                  </a:txBody>
                  <a:tcPr/>
                </a:tc>
                <a:tc>
                  <a:txBody>
                    <a:bodyPr/>
                    <a:lstStyle/>
                    <a:p>
                      <a:pPr algn="ctr"/>
                      <a:r>
                        <a:rPr lang="en-US" sz="1800" b="0" u="none" strike="noStrike" kern="1200" baseline="0" dirty="0">
                          <a:solidFill>
                            <a:schemeClr val="dk1"/>
                          </a:solidFill>
                        </a:rPr>
                        <a:t>above the boundary layer</a:t>
                      </a:r>
                      <a:endParaRPr lang="ru-RU" dirty="0"/>
                    </a:p>
                  </a:txBody>
                  <a:tcPr/>
                </a:tc>
                <a:extLst>
                  <a:ext uri="{0D108BD9-81ED-4DB2-BD59-A6C34878D82A}">
                    <a16:rowId xmlns:a16="http://schemas.microsoft.com/office/drawing/2014/main" val="3939069731"/>
                  </a:ext>
                </a:extLst>
              </a:tr>
              <a:tr h="284857">
                <a:tc>
                  <a:txBody>
                    <a:bodyPr/>
                    <a:lstStyle/>
                    <a:p>
                      <a:pPr algn="ctr"/>
                      <a:r>
                        <a:rPr lang="en-US" sz="1800" b="0" u="none" strike="noStrike" kern="1200" baseline="0" dirty="0">
                          <a:solidFill>
                            <a:schemeClr val="dk1"/>
                          </a:solidFill>
                        </a:rPr>
                        <a:t>PlaneXZ20M</a:t>
                      </a:r>
                      <a:endParaRPr lang="ru-RU" dirty="0"/>
                    </a:p>
                  </a:txBody>
                  <a:tcPr/>
                </a:tc>
                <a:tc>
                  <a:txBody>
                    <a:bodyPr/>
                    <a:lstStyle/>
                    <a:p>
                      <a:pPr algn="ctr"/>
                      <a:r>
                        <a:rPr lang="en-US" dirty="0"/>
                        <a:t>XZ</a:t>
                      </a:r>
                      <a:endParaRPr lang="ru-RU" dirty="0"/>
                    </a:p>
                  </a:txBody>
                  <a:tcPr/>
                </a:tc>
                <a:tc>
                  <a:txBody>
                    <a:bodyPr/>
                    <a:lstStyle/>
                    <a:p>
                      <a:pPr algn="ctr"/>
                      <a:r>
                        <a:rPr lang="en-US" sz="1800" b="0" u="none" strike="noStrike" kern="1200" baseline="0" dirty="0">
                          <a:solidFill>
                            <a:schemeClr val="dk1"/>
                          </a:solidFill>
                        </a:rPr>
                        <a:t>Y = -20</a:t>
                      </a:r>
                      <a:endParaRPr lang="ru-RU" dirty="0"/>
                    </a:p>
                  </a:txBody>
                  <a:tcPr/>
                </a:tc>
                <a:tc>
                  <a:txBody>
                    <a:bodyPr/>
                    <a:lstStyle/>
                    <a:p>
                      <a:pPr algn="ctr"/>
                      <a:r>
                        <a:rPr lang="en-US" sz="1800" b="0" u="none" strike="noStrike" kern="1200" baseline="0" dirty="0">
                          <a:solidFill>
                            <a:schemeClr val="dk1"/>
                          </a:solidFill>
                        </a:rPr>
                        <a:t>above the barrier</a:t>
                      </a:r>
                      <a:endParaRPr lang="ru-RU" dirty="0"/>
                    </a:p>
                  </a:txBody>
                  <a:tcPr/>
                </a:tc>
                <a:extLst>
                  <a:ext uri="{0D108BD9-81ED-4DB2-BD59-A6C34878D82A}">
                    <a16:rowId xmlns:a16="http://schemas.microsoft.com/office/drawing/2014/main" val="3282192309"/>
                  </a:ext>
                </a:extLst>
              </a:tr>
              <a:tr h="284857">
                <a:tc>
                  <a:txBody>
                    <a:bodyPr/>
                    <a:lstStyle/>
                    <a:p>
                      <a:pPr algn="ctr"/>
                      <a:r>
                        <a:rPr lang="en-US" sz="1800" b="0" u="none" strike="noStrike" kern="1200" baseline="0" dirty="0">
                          <a:solidFill>
                            <a:schemeClr val="dk1"/>
                          </a:solidFill>
                        </a:rPr>
                        <a:t>PlaneXZ23</a:t>
                      </a:r>
                      <a:r>
                        <a:rPr lang="ru-RU" sz="1800" b="0" u="none" strike="noStrike" kern="1200" baseline="0" dirty="0">
                          <a:solidFill>
                            <a:schemeClr val="dk1"/>
                          </a:solidFill>
                        </a:rPr>
                        <a:t>М</a:t>
                      </a:r>
                      <a:endParaRPr lang="ru-RU" dirty="0"/>
                    </a:p>
                  </a:txBody>
                  <a:tcPr/>
                </a:tc>
                <a:tc>
                  <a:txBody>
                    <a:bodyPr/>
                    <a:lstStyle/>
                    <a:p>
                      <a:pPr algn="ctr"/>
                      <a:r>
                        <a:rPr lang="en-US" dirty="0"/>
                        <a:t>XZ</a:t>
                      </a:r>
                      <a:endParaRPr lang="ru-RU" dirty="0"/>
                    </a:p>
                  </a:txBody>
                  <a:tcPr/>
                </a:tc>
                <a:tc>
                  <a:txBody>
                    <a:bodyPr/>
                    <a:lstStyle/>
                    <a:p>
                      <a:pPr algn="ctr"/>
                      <a:r>
                        <a:rPr lang="en-US" sz="1800" b="0" u="none" strike="noStrike" kern="1200" baseline="0" dirty="0">
                          <a:solidFill>
                            <a:schemeClr val="dk1"/>
                          </a:solidFill>
                        </a:rPr>
                        <a:t>Y = -23</a:t>
                      </a:r>
                      <a:endParaRPr lang="ru-RU" dirty="0"/>
                    </a:p>
                  </a:txBody>
                  <a:tcPr/>
                </a:tc>
                <a:tc>
                  <a:txBody>
                    <a:bodyPr/>
                    <a:lstStyle/>
                    <a:p>
                      <a:pPr algn="ctr"/>
                      <a:r>
                        <a:rPr lang="en-US" sz="1800" b="0" u="none" strike="noStrike" kern="1200" baseline="0" dirty="0">
                          <a:solidFill>
                            <a:schemeClr val="dk1"/>
                          </a:solidFill>
                        </a:rPr>
                        <a:t>at the barrier level</a:t>
                      </a:r>
                      <a:endParaRPr lang="ru-RU" dirty="0"/>
                    </a:p>
                  </a:txBody>
                  <a:tcPr/>
                </a:tc>
                <a:extLst>
                  <a:ext uri="{0D108BD9-81ED-4DB2-BD59-A6C34878D82A}">
                    <a16:rowId xmlns:a16="http://schemas.microsoft.com/office/drawing/2014/main" val="633636589"/>
                  </a:ext>
                </a:extLst>
              </a:tr>
            </a:tbl>
          </a:graphicData>
        </a:graphic>
      </p:graphicFrame>
      <p:sp>
        <p:nvSpPr>
          <p:cNvPr id="13" name="TextBox 12">
            <a:extLst>
              <a:ext uri="{FF2B5EF4-FFF2-40B4-BE49-F238E27FC236}">
                <a16:creationId xmlns:a16="http://schemas.microsoft.com/office/drawing/2014/main" id="{C0CAC8EE-C78F-4583-838D-12CD41FC54EA}"/>
              </a:ext>
            </a:extLst>
          </p:cNvPr>
          <p:cNvSpPr txBox="1"/>
          <p:nvPr/>
        </p:nvSpPr>
        <p:spPr>
          <a:xfrm>
            <a:off x="5737406" y="5374341"/>
            <a:ext cx="6284261" cy="369332"/>
          </a:xfrm>
          <a:prstGeom prst="rect">
            <a:avLst/>
          </a:prstGeom>
          <a:noFill/>
        </p:spPr>
        <p:txBody>
          <a:bodyPr wrap="square" rtlCol="0">
            <a:spAutoFit/>
          </a:bodyPr>
          <a:lstStyle/>
          <a:p>
            <a:pPr algn="ctr"/>
            <a:r>
              <a:rPr lang="en-US" dirty="0"/>
              <a:t>List of sections</a:t>
            </a:r>
            <a:endParaRPr lang="ru-RU" dirty="0"/>
          </a:p>
        </p:txBody>
      </p:sp>
      <p:sp>
        <p:nvSpPr>
          <p:cNvPr id="17" name="TextBox 16">
            <a:extLst>
              <a:ext uri="{FF2B5EF4-FFF2-40B4-BE49-F238E27FC236}">
                <a16:creationId xmlns:a16="http://schemas.microsoft.com/office/drawing/2014/main" id="{A8F1FC52-8A6C-4DB6-A05C-7532019DF234}"/>
              </a:ext>
            </a:extLst>
          </p:cNvPr>
          <p:cNvSpPr txBox="1"/>
          <p:nvPr/>
        </p:nvSpPr>
        <p:spPr>
          <a:xfrm>
            <a:off x="170332" y="3780472"/>
            <a:ext cx="4984374" cy="1477328"/>
          </a:xfrm>
          <a:prstGeom prst="rect">
            <a:avLst/>
          </a:prstGeom>
          <a:noFill/>
        </p:spPr>
        <p:txBody>
          <a:bodyPr wrap="square">
            <a:spAutoFit/>
          </a:bodyPr>
          <a:lstStyle/>
          <a:p>
            <a:r>
              <a:rPr lang="en-US" dirty="0"/>
              <a:t>The origin of the coordinate axes of the model is located in the center of the channel entrance.</a:t>
            </a:r>
          </a:p>
          <a:p>
            <a:r>
              <a:rPr lang="en-US" dirty="0"/>
              <a:t>Sections were considered at different heights along and at different distances from the entrance</a:t>
            </a:r>
          </a:p>
          <a:p>
            <a:r>
              <a:rPr lang="en-US" dirty="0"/>
              <a:t>to the channel.</a:t>
            </a:r>
            <a:endParaRPr lang="ru-RU" dirty="0"/>
          </a:p>
        </p:txBody>
      </p:sp>
    </p:spTree>
    <p:extLst>
      <p:ext uri="{BB962C8B-B14F-4D97-AF65-F5344CB8AC3E}">
        <p14:creationId xmlns:p14="http://schemas.microsoft.com/office/powerpoint/2010/main" val="2931359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uvikXYSkorost">
            <a:hlinkClick r:id="" action="ppaction://media"/>
            <a:extLst>
              <a:ext uri="{FF2B5EF4-FFF2-40B4-BE49-F238E27FC236}">
                <a16:creationId xmlns:a16="http://schemas.microsoft.com/office/drawing/2014/main" id="{8754F8B9-A7B7-4F78-8540-3E984096C7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6517" y="-1792942"/>
            <a:ext cx="11438965" cy="8579225"/>
          </a:xfrm>
          <a:prstGeom prst="rect">
            <a:avLst/>
          </a:prstGeom>
        </p:spPr>
      </p:pic>
      <p:sp>
        <p:nvSpPr>
          <p:cNvPr id="2" name="TextBox 1">
            <a:extLst>
              <a:ext uri="{FF2B5EF4-FFF2-40B4-BE49-F238E27FC236}">
                <a16:creationId xmlns:a16="http://schemas.microsoft.com/office/drawing/2014/main" id="{69B7962D-FCBE-4B69-BB48-682B2415B3D9}"/>
              </a:ext>
            </a:extLst>
          </p:cNvPr>
          <p:cNvSpPr txBox="1"/>
          <p:nvPr/>
        </p:nvSpPr>
        <p:spPr>
          <a:xfrm>
            <a:off x="4733364" y="71717"/>
            <a:ext cx="2725271" cy="461665"/>
          </a:xfrm>
          <a:prstGeom prst="rect">
            <a:avLst/>
          </a:prstGeom>
          <a:noFill/>
        </p:spPr>
        <p:txBody>
          <a:bodyPr wrap="square" rtlCol="0">
            <a:spAutoFit/>
          </a:bodyPr>
          <a:lstStyle/>
          <a:p>
            <a:pPr algn="ctr"/>
            <a:r>
              <a:rPr lang="en-US" sz="2400" b="1" dirty="0"/>
              <a:t>Velocity</a:t>
            </a:r>
            <a:endParaRPr lang="ru-RU" sz="2400" b="1" dirty="0"/>
          </a:p>
        </p:txBody>
      </p:sp>
    </p:spTree>
    <p:extLst>
      <p:ext uri="{BB962C8B-B14F-4D97-AF65-F5344CB8AC3E}">
        <p14:creationId xmlns:p14="http://schemas.microsoft.com/office/powerpoint/2010/main" val="30191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2913AFEB-C105-49F0-A895-CDF92DF4F0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7798" y="-1"/>
            <a:ext cx="7836403" cy="2215949"/>
          </a:xfrm>
          <a:prstGeom prst="rect">
            <a:avLst/>
          </a:prstGeom>
        </p:spPr>
      </p:pic>
      <p:pic>
        <p:nvPicPr>
          <p:cNvPr id="6" name="Рисунок 5">
            <a:extLst>
              <a:ext uri="{FF2B5EF4-FFF2-40B4-BE49-F238E27FC236}">
                <a16:creationId xmlns:a16="http://schemas.microsoft.com/office/drawing/2014/main" id="{131A0BC7-A512-4E06-8960-0605F84A19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7799" y="2129880"/>
            <a:ext cx="7836403" cy="2215949"/>
          </a:xfrm>
          <a:prstGeom prst="rect">
            <a:avLst/>
          </a:prstGeom>
        </p:spPr>
      </p:pic>
      <p:pic>
        <p:nvPicPr>
          <p:cNvPr id="10" name="Рисунок 9">
            <a:extLst>
              <a:ext uri="{FF2B5EF4-FFF2-40B4-BE49-F238E27FC236}">
                <a16:creationId xmlns:a16="http://schemas.microsoft.com/office/drawing/2014/main" id="{297C4D7E-C79F-4FB2-A8D0-2A3F36C4A2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77799" y="4440600"/>
            <a:ext cx="7836404" cy="2417400"/>
          </a:xfrm>
          <a:prstGeom prst="rect">
            <a:avLst/>
          </a:prstGeom>
        </p:spPr>
      </p:pic>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FD365D58-4F75-44B7-9372-F58E5A3DE01C}"/>
                  </a:ext>
                </a:extLst>
              </p:cNvPr>
              <p:cNvSpPr txBox="1"/>
              <p:nvPr/>
            </p:nvSpPr>
            <p:spPr>
              <a:xfrm>
                <a:off x="5522926" y="1528497"/>
                <a:ext cx="114614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=1.6 </m:t>
                      </m:r>
                      <m:r>
                        <a:rPr lang="en-US" b="0" i="1" smtClean="0">
                          <a:latin typeface="Cambria Math" panose="02040503050406030204" pitchFamily="18" charset="0"/>
                        </a:rPr>
                        <m:t>𝑠</m:t>
                      </m:r>
                    </m:oMath>
                  </m:oMathPara>
                </a14:m>
                <a:endParaRPr lang="ru-RU" dirty="0"/>
              </a:p>
            </p:txBody>
          </p:sp>
        </mc:Choice>
        <mc:Fallback>
          <p:sp>
            <p:nvSpPr>
              <p:cNvPr id="11" name="TextBox 10">
                <a:extLst>
                  <a:ext uri="{FF2B5EF4-FFF2-40B4-BE49-F238E27FC236}">
                    <a16:creationId xmlns:a16="http://schemas.microsoft.com/office/drawing/2014/main" id="{FD365D58-4F75-44B7-9372-F58E5A3DE01C}"/>
                  </a:ext>
                </a:extLst>
              </p:cNvPr>
              <p:cNvSpPr txBox="1">
                <a:spLocks noRot="1" noChangeAspect="1" noMove="1" noResize="1" noEditPoints="1" noAdjustHandles="1" noChangeArrowheads="1" noChangeShapeType="1" noTextEdit="1"/>
              </p:cNvSpPr>
              <p:nvPr/>
            </p:nvSpPr>
            <p:spPr>
              <a:xfrm>
                <a:off x="5522926" y="1528497"/>
                <a:ext cx="1146146" cy="369332"/>
              </a:xfrm>
              <a:prstGeom prst="rect">
                <a:avLst/>
              </a:prstGeom>
              <a:blipFill>
                <a:blip r:embed="rId5"/>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70836A4F-771D-483E-9680-4152A57599DA}"/>
                  </a:ext>
                </a:extLst>
              </p:cNvPr>
              <p:cNvSpPr txBox="1"/>
              <p:nvPr/>
            </p:nvSpPr>
            <p:spPr>
              <a:xfrm>
                <a:off x="5522926" y="3621515"/>
                <a:ext cx="114614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=2.6 </m:t>
                      </m:r>
                      <m:r>
                        <a:rPr lang="en-US" b="0" i="1" smtClean="0">
                          <a:latin typeface="Cambria Math" panose="02040503050406030204" pitchFamily="18" charset="0"/>
                        </a:rPr>
                        <m:t>𝑠</m:t>
                      </m:r>
                    </m:oMath>
                  </m:oMathPara>
                </a14:m>
                <a:endParaRPr lang="ru-RU" dirty="0"/>
              </a:p>
            </p:txBody>
          </p:sp>
        </mc:Choice>
        <mc:Fallback>
          <p:sp>
            <p:nvSpPr>
              <p:cNvPr id="12" name="TextBox 11">
                <a:extLst>
                  <a:ext uri="{FF2B5EF4-FFF2-40B4-BE49-F238E27FC236}">
                    <a16:creationId xmlns:a16="http://schemas.microsoft.com/office/drawing/2014/main" id="{70836A4F-771D-483E-9680-4152A57599DA}"/>
                  </a:ext>
                </a:extLst>
              </p:cNvPr>
              <p:cNvSpPr txBox="1">
                <a:spLocks noRot="1" noChangeAspect="1" noMove="1" noResize="1" noEditPoints="1" noAdjustHandles="1" noChangeArrowheads="1" noChangeShapeType="1" noTextEdit="1"/>
              </p:cNvSpPr>
              <p:nvPr/>
            </p:nvSpPr>
            <p:spPr>
              <a:xfrm>
                <a:off x="5522926" y="3621515"/>
                <a:ext cx="1146146" cy="369332"/>
              </a:xfrm>
              <a:prstGeom prst="rect">
                <a:avLst/>
              </a:prstGeom>
              <a:blipFill>
                <a:blip r:embed="rId6"/>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84797625-00DE-4FEC-AD15-634DFD6C5B4A}"/>
                  </a:ext>
                </a:extLst>
              </p:cNvPr>
              <p:cNvSpPr txBox="1"/>
              <p:nvPr/>
            </p:nvSpPr>
            <p:spPr>
              <a:xfrm>
                <a:off x="5522926" y="6201149"/>
                <a:ext cx="114614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=4.6 </m:t>
                      </m:r>
                      <m:r>
                        <a:rPr lang="en-US" b="0" i="1" smtClean="0">
                          <a:latin typeface="Cambria Math" panose="02040503050406030204" pitchFamily="18" charset="0"/>
                        </a:rPr>
                        <m:t>𝑠</m:t>
                      </m:r>
                    </m:oMath>
                  </m:oMathPara>
                </a14:m>
                <a:endParaRPr lang="ru-RU" dirty="0"/>
              </a:p>
            </p:txBody>
          </p:sp>
        </mc:Choice>
        <mc:Fallback>
          <p:sp>
            <p:nvSpPr>
              <p:cNvPr id="13" name="TextBox 12">
                <a:extLst>
                  <a:ext uri="{FF2B5EF4-FFF2-40B4-BE49-F238E27FC236}">
                    <a16:creationId xmlns:a16="http://schemas.microsoft.com/office/drawing/2014/main" id="{84797625-00DE-4FEC-AD15-634DFD6C5B4A}"/>
                  </a:ext>
                </a:extLst>
              </p:cNvPr>
              <p:cNvSpPr txBox="1">
                <a:spLocks noRot="1" noChangeAspect="1" noMove="1" noResize="1" noEditPoints="1" noAdjustHandles="1" noChangeArrowheads="1" noChangeShapeType="1" noTextEdit="1"/>
              </p:cNvSpPr>
              <p:nvPr/>
            </p:nvSpPr>
            <p:spPr>
              <a:xfrm>
                <a:off x="5522926" y="6201149"/>
                <a:ext cx="1146146" cy="369332"/>
              </a:xfrm>
              <a:prstGeom prst="rect">
                <a:avLst/>
              </a:prstGeom>
              <a:blipFill>
                <a:blip r:embed="rId7"/>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3025235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B30879D1-8187-4E98-849C-3A4CF090F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021" y="490234"/>
            <a:ext cx="4481012" cy="2015879"/>
          </a:xfrm>
          <a:prstGeom prst="rect">
            <a:avLst/>
          </a:prstGeom>
        </p:spPr>
      </p:pic>
      <p:pic>
        <p:nvPicPr>
          <p:cNvPr id="6" name="Рисунок 5">
            <a:extLst>
              <a:ext uri="{FF2B5EF4-FFF2-40B4-BE49-F238E27FC236}">
                <a16:creationId xmlns:a16="http://schemas.microsoft.com/office/drawing/2014/main" id="{212A1336-ECD7-4276-9CF2-E1B275ECB2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021" y="2506113"/>
            <a:ext cx="4481012" cy="2044677"/>
          </a:xfrm>
          <a:prstGeom prst="rect">
            <a:avLst/>
          </a:prstGeom>
        </p:spPr>
      </p:pic>
      <p:pic>
        <p:nvPicPr>
          <p:cNvPr id="8" name="Рисунок 7">
            <a:extLst>
              <a:ext uri="{FF2B5EF4-FFF2-40B4-BE49-F238E27FC236}">
                <a16:creationId xmlns:a16="http://schemas.microsoft.com/office/drawing/2014/main" id="{80E7F39C-856A-4366-8C26-02720E2C00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021" y="4550790"/>
            <a:ext cx="4481012" cy="1958283"/>
          </a:xfrm>
          <a:prstGeom prst="rect">
            <a:avLst/>
          </a:prstGeom>
        </p:spPr>
      </p:pic>
      <p:pic>
        <p:nvPicPr>
          <p:cNvPr id="10" name="Рисунок 9">
            <a:extLst>
              <a:ext uri="{FF2B5EF4-FFF2-40B4-BE49-F238E27FC236}">
                <a16:creationId xmlns:a16="http://schemas.microsoft.com/office/drawing/2014/main" id="{47D51B24-0346-45ED-9633-861B06868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2473" y="582276"/>
            <a:ext cx="4481011" cy="2015879"/>
          </a:xfrm>
          <a:prstGeom prst="rect">
            <a:avLst/>
          </a:prstGeom>
        </p:spPr>
      </p:pic>
      <p:pic>
        <p:nvPicPr>
          <p:cNvPr id="12" name="Рисунок 11">
            <a:extLst>
              <a:ext uri="{FF2B5EF4-FFF2-40B4-BE49-F238E27FC236}">
                <a16:creationId xmlns:a16="http://schemas.microsoft.com/office/drawing/2014/main" id="{339BA056-0D09-4B43-869D-4400EF8736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2473" y="2318171"/>
            <a:ext cx="4643213" cy="2088849"/>
          </a:xfrm>
          <a:prstGeom prst="rect">
            <a:avLst/>
          </a:prstGeom>
        </p:spPr>
      </p:pic>
      <p:pic>
        <p:nvPicPr>
          <p:cNvPr id="14" name="Рисунок 13">
            <a:extLst>
              <a:ext uri="{FF2B5EF4-FFF2-40B4-BE49-F238E27FC236}">
                <a16:creationId xmlns:a16="http://schemas.microsoft.com/office/drawing/2014/main" id="{D9F01020-6450-461B-8713-00EDA4ADAC8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32473" y="4407020"/>
            <a:ext cx="4481010" cy="2015879"/>
          </a:xfrm>
          <a:prstGeom prst="rect">
            <a:avLst/>
          </a:prstGeom>
        </p:spPr>
      </p:pic>
      <p:sp>
        <p:nvSpPr>
          <p:cNvPr id="15" name="TextBox 14">
            <a:extLst>
              <a:ext uri="{FF2B5EF4-FFF2-40B4-BE49-F238E27FC236}">
                <a16:creationId xmlns:a16="http://schemas.microsoft.com/office/drawing/2014/main" id="{EAAE1183-37A7-4E42-8055-46F6859386E7}"/>
              </a:ext>
            </a:extLst>
          </p:cNvPr>
          <p:cNvSpPr txBox="1"/>
          <p:nvPr/>
        </p:nvSpPr>
        <p:spPr>
          <a:xfrm>
            <a:off x="1652901" y="120902"/>
            <a:ext cx="2179251" cy="369332"/>
          </a:xfrm>
          <a:prstGeom prst="rect">
            <a:avLst/>
          </a:prstGeom>
          <a:noFill/>
        </p:spPr>
        <p:txBody>
          <a:bodyPr wrap="none" rtlCol="0">
            <a:spAutoFit/>
          </a:bodyPr>
          <a:lstStyle/>
          <a:p>
            <a:r>
              <a:rPr lang="en-US" dirty="0"/>
              <a:t>Plane YZ, x = 600 mm</a:t>
            </a:r>
            <a:endParaRPr lang="ru-RU" dirty="0"/>
          </a:p>
        </p:txBody>
      </p:sp>
      <p:sp>
        <p:nvSpPr>
          <p:cNvPr id="16" name="TextBox 15">
            <a:extLst>
              <a:ext uri="{FF2B5EF4-FFF2-40B4-BE49-F238E27FC236}">
                <a16:creationId xmlns:a16="http://schemas.microsoft.com/office/drawing/2014/main" id="{7D0DB96C-60F7-494F-843F-7F34F8CA2778}"/>
              </a:ext>
            </a:extLst>
          </p:cNvPr>
          <p:cNvSpPr txBox="1"/>
          <p:nvPr/>
        </p:nvSpPr>
        <p:spPr>
          <a:xfrm>
            <a:off x="8224843" y="147644"/>
            <a:ext cx="2296270" cy="369332"/>
          </a:xfrm>
          <a:prstGeom prst="rect">
            <a:avLst/>
          </a:prstGeom>
          <a:noFill/>
        </p:spPr>
        <p:txBody>
          <a:bodyPr wrap="none" rtlCol="0">
            <a:spAutoFit/>
          </a:bodyPr>
          <a:lstStyle/>
          <a:p>
            <a:r>
              <a:rPr lang="en-US" dirty="0"/>
              <a:t>Plane YZ, x = 1400 mm</a:t>
            </a:r>
            <a:endParaRPr lang="ru-RU" dirty="0"/>
          </a:p>
        </p:txBody>
      </p:sp>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5291CD77-422C-4473-BA87-669B9F6FE41A}"/>
                  </a:ext>
                </a:extLst>
              </p:cNvPr>
              <p:cNvSpPr txBox="1"/>
              <p:nvPr/>
            </p:nvSpPr>
            <p:spPr>
              <a:xfrm>
                <a:off x="2190547" y="1952115"/>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=1.6 </m:t>
                      </m:r>
                      <m:r>
                        <a:rPr lang="en-US" b="0" i="1" smtClean="0">
                          <a:latin typeface="Cambria Math" panose="02040503050406030204" pitchFamily="18" charset="0"/>
                        </a:rPr>
                        <m:t>𝑠</m:t>
                      </m:r>
                    </m:oMath>
                  </m:oMathPara>
                </a14:m>
                <a:endParaRPr lang="ru-RU" dirty="0"/>
              </a:p>
            </p:txBody>
          </p:sp>
        </mc:Choice>
        <mc:Fallback>
          <p:sp>
            <p:nvSpPr>
              <p:cNvPr id="17" name="TextBox 16">
                <a:extLst>
                  <a:ext uri="{FF2B5EF4-FFF2-40B4-BE49-F238E27FC236}">
                    <a16:creationId xmlns:a16="http://schemas.microsoft.com/office/drawing/2014/main" id="{5291CD77-422C-4473-BA87-669B9F6FE41A}"/>
                  </a:ext>
                </a:extLst>
              </p:cNvPr>
              <p:cNvSpPr txBox="1">
                <a:spLocks noRot="1" noChangeAspect="1" noMove="1" noResize="1" noEditPoints="1" noAdjustHandles="1" noChangeArrowheads="1" noChangeShapeType="1" noTextEdit="1"/>
              </p:cNvSpPr>
              <p:nvPr/>
            </p:nvSpPr>
            <p:spPr>
              <a:xfrm>
                <a:off x="2190547" y="1952115"/>
                <a:ext cx="1103957" cy="369332"/>
              </a:xfrm>
              <a:prstGeom prst="rect">
                <a:avLst/>
              </a:prstGeom>
              <a:blipFill>
                <a:blip r:embed="rId8"/>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8" name="TextBox 17">
                <a:extLst>
                  <a:ext uri="{FF2B5EF4-FFF2-40B4-BE49-F238E27FC236}">
                    <a16:creationId xmlns:a16="http://schemas.microsoft.com/office/drawing/2014/main" id="{6969BFA7-C8EA-419E-98DF-68A6BC4E0EBC}"/>
                  </a:ext>
                </a:extLst>
              </p:cNvPr>
              <p:cNvSpPr txBox="1"/>
              <p:nvPr/>
            </p:nvSpPr>
            <p:spPr>
              <a:xfrm>
                <a:off x="2190547" y="4037688"/>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=2.6 </m:t>
                      </m:r>
                      <m:r>
                        <a:rPr lang="en-US" b="0" i="1" smtClean="0">
                          <a:latin typeface="Cambria Math" panose="02040503050406030204" pitchFamily="18" charset="0"/>
                        </a:rPr>
                        <m:t>𝑠</m:t>
                      </m:r>
                    </m:oMath>
                  </m:oMathPara>
                </a14:m>
                <a:endParaRPr lang="ru-RU" dirty="0"/>
              </a:p>
            </p:txBody>
          </p:sp>
        </mc:Choice>
        <mc:Fallback>
          <p:sp>
            <p:nvSpPr>
              <p:cNvPr id="18" name="TextBox 17">
                <a:extLst>
                  <a:ext uri="{FF2B5EF4-FFF2-40B4-BE49-F238E27FC236}">
                    <a16:creationId xmlns:a16="http://schemas.microsoft.com/office/drawing/2014/main" id="{6969BFA7-C8EA-419E-98DF-68A6BC4E0EBC}"/>
                  </a:ext>
                </a:extLst>
              </p:cNvPr>
              <p:cNvSpPr txBox="1">
                <a:spLocks noRot="1" noChangeAspect="1" noMove="1" noResize="1" noEditPoints="1" noAdjustHandles="1" noChangeArrowheads="1" noChangeShapeType="1" noTextEdit="1"/>
              </p:cNvSpPr>
              <p:nvPr/>
            </p:nvSpPr>
            <p:spPr>
              <a:xfrm>
                <a:off x="2190547" y="4037688"/>
                <a:ext cx="1103957" cy="369332"/>
              </a:xfrm>
              <a:prstGeom prst="rect">
                <a:avLst/>
              </a:prstGeom>
              <a:blipFill>
                <a:blip r:embed="rId9"/>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A4BA2F89-5F95-4D7E-8770-2CFDE438EAE5}"/>
                  </a:ext>
                </a:extLst>
              </p:cNvPr>
              <p:cNvSpPr txBox="1"/>
              <p:nvPr/>
            </p:nvSpPr>
            <p:spPr>
              <a:xfrm>
                <a:off x="2190546" y="5998434"/>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=3.6 </m:t>
                      </m:r>
                      <m:r>
                        <a:rPr lang="en-US" b="0" i="1" smtClean="0">
                          <a:latin typeface="Cambria Math" panose="02040503050406030204" pitchFamily="18" charset="0"/>
                        </a:rPr>
                        <m:t>𝑠</m:t>
                      </m:r>
                    </m:oMath>
                  </m:oMathPara>
                </a14:m>
                <a:endParaRPr lang="ru-RU" dirty="0"/>
              </a:p>
            </p:txBody>
          </p:sp>
        </mc:Choice>
        <mc:Fallback>
          <p:sp>
            <p:nvSpPr>
              <p:cNvPr id="19" name="TextBox 18">
                <a:extLst>
                  <a:ext uri="{FF2B5EF4-FFF2-40B4-BE49-F238E27FC236}">
                    <a16:creationId xmlns:a16="http://schemas.microsoft.com/office/drawing/2014/main" id="{A4BA2F89-5F95-4D7E-8770-2CFDE438EAE5}"/>
                  </a:ext>
                </a:extLst>
              </p:cNvPr>
              <p:cNvSpPr txBox="1">
                <a:spLocks noRot="1" noChangeAspect="1" noMove="1" noResize="1" noEditPoints="1" noAdjustHandles="1" noChangeArrowheads="1" noChangeShapeType="1" noTextEdit="1"/>
              </p:cNvSpPr>
              <p:nvPr/>
            </p:nvSpPr>
            <p:spPr>
              <a:xfrm>
                <a:off x="2190546" y="5998434"/>
                <a:ext cx="1103957" cy="369332"/>
              </a:xfrm>
              <a:prstGeom prst="rect">
                <a:avLst/>
              </a:prstGeom>
              <a:blipFill>
                <a:blip r:embed="rId10"/>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753C2ABB-F815-4FF0-9C82-86147CFB20E4}"/>
                  </a:ext>
                </a:extLst>
              </p:cNvPr>
              <p:cNvSpPr txBox="1"/>
              <p:nvPr/>
            </p:nvSpPr>
            <p:spPr>
              <a:xfrm>
                <a:off x="8897497" y="2077825"/>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=4.6 </m:t>
                      </m:r>
                      <m:r>
                        <a:rPr lang="en-US" b="0" i="1" smtClean="0">
                          <a:latin typeface="Cambria Math" panose="02040503050406030204" pitchFamily="18" charset="0"/>
                        </a:rPr>
                        <m:t>𝑠</m:t>
                      </m:r>
                    </m:oMath>
                  </m:oMathPara>
                </a14:m>
                <a:endParaRPr lang="ru-RU" dirty="0"/>
              </a:p>
            </p:txBody>
          </p:sp>
        </mc:Choice>
        <mc:Fallback>
          <p:sp>
            <p:nvSpPr>
              <p:cNvPr id="20" name="TextBox 19">
                <a:extLst>
                  <a:ext uri="{FF2B5EF4-FFF2-40B4-BE49-F238E27FC236}">
                    <a16:creationId xmlns:a16="http://schemas.microsoft.com/office/drawing/2014/main" id="{753C2ABB-F815-4FF0-9C82-86147CFB20E4}"/>
                  </a:ext>
                </a:extLst>
              </p:cNvPr>
              <p:cNvSpPr txBox="1">
                <a:spLocks noRot="1" noChangeAspect="1" noMove="1" noResize="1" noEditPoints="1" noAdjustHandles="1" noChangeArrowheads="1" noChangeShapeType="1" noTextEdit="1"/>
              </p:cNvSpPr>
              <p:nvPr/>
            </p:nvSpPr>
            <p:spPr>
              <a:xfrm>
                <a:off x="8897497" y="2077825"/>
                <a:ext cx="1103957" cy="369332"/>
              </a:xfrm>
              <a:prstGeom prst="rect">
                <a:avLst/>
              </a:prstGeom>
              <a:blipFill>
                <a:blip r:embed="rId11"/>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418A51C2-A171-4062-808D-BEC914AA1D2D}"/>
                  </a:ext>
                </a:extLst>
              </p:cNvPr>
              <p:cNvSpPr txBox="1"/>
              <p:nvPr/>
            </p:nvSpPr>
            <p:spPr>
              <a:xfrm>
                <a:off x="8897496" y="3830674"/>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=5.6 </m:t>
                      </m:r>
                      <m:r>
                        <a:rPr lang="en-US" b="0" i="1" smtClean="0">
                          <a:latin typeface="Cambria Math" panose="02040503050406030204" pitchFamily="18" charset="0"/>
                        </a:rPr>
                        <m:t>𝑠</m:t>
                      </m:r>
                    </m:oMath>
                  </m:oMathPara>
                </a14:m>
                <a:endParaRPr lang="ru-RU" dirty="0"/>
              </a:p>
            </p:txBody>
          </p:sp>
        </mc:Choice>
        <mc:Fallback>
          <p:sp>
            <p:nvSpPr>
              <p:cNvPr id="21" name="TextBox 20">
                <a:extLst>
                  <a:ext uri="{FF2B5EF4-FFF2-40B4-BE49-F238E27FC236}">
                    <a16:creationId xmlns:a16="http://schemas.microsoft.com/office/drawing/2014/main" id="{418A51C2-A171-4062-808D-BEC914AA1D2D}"/>
                  </a:ext>
                </a:extLst>
              </p:cNvPr>
              <p:cNvSpPr txBox="1">
                <a:spLocks noRot="1" noChangeAspect="1" noMove="1" noResize="1" noEditPoints="1" noAdjustHandles="1" noChangeArrowheads="1" noChangeShapeType="1" noTextEdit="1"/>
              </p:cNvSpPr>
              <p:nvPr/>
            </p:nvSpPr>
            <p:spPr>
              <a:xfrm>
                <a:off x="8897496" y="3830674"/>
                <a:ext cx="1103957" cy="369332"/>
              </a:xfrm>
              <a:prstGeom prst="rect">
                <a:avLst/>
              </a:prstGeom>
              <a:blipFill>
                <a:blip r:embed="rId12"/>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B0AB8EAE-AB44-4800-9BD1-DB8EE826D316}"/>
                  </a:ext>
                </a:extLst>
              </p:cNvPr>
              <p:cNvSpPr txBox="1"/>
              <p:nvPr/>
            </p:nvSpPr>
            <p:spPr>
              <a:xfrm>
                <a:off x="8820999" y="5906392"/>
                <a:ext cx="110395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=6.6 </m:t>
                      </m:r>
                      <m:r>
                        <a:rPr lang="en-US" b="0" i="1" smtClean="0">
                          <a:latin typeface="Cambria Math" panose="02040503050406030204" pitchFamily="18" charset="0"/>
                        </a:rPr>
                        <m:t>𝑠</m:t>
                      </m:r>
                    </m:oMath>
                  </m:oMathPara>
                </a14:m>
                <a:endParaRPr lang="ru-RU" dirty="0"/>
              </a:p>
            </p:txBody>
          </p:sp>
        </mc:Choice>
        <mc:Fallback>
          <p:sp>
            <p:nvSpPr>
              <p:cNvPr id="22" name="TextBox 21">
                <a:extLst>
                  <a:ext uri="{FF2B5EF4-FFF2-40B4-BE49-F238E27FC236}">
                    <a16:creationId xmlns:a16="http://schemas.microsoft.com/office/drawing/2014/main" id="{B0AB8EAE-AB44-4800-9BD1-DB8EE826D316}"/>
                  </a:ext>
                </a:extLst>
              </p:cNvPr>
              <p:cNvSpPr txBox="1">
                <a:spLocks noRot="1" noChangeAspect="1" noMove="1" noResize="1" noEditPoints="1" noAdjustHandles="1" noChangeArrowheads="1" noChangeShapeType="1" noTextEdit="1"/>
              </p:cNvSpPr>
              <p:nvPr/>
            </p:nvSpPr>
            <p:spPr>
              <a:xfrm>
                <a:off x="8820999" y="5906392"/>
                <a:ext cx="1103957" cy="369332"/>
              </a:xfrm>
              <a:prstGeom prst="rect">
                <a:avLst/>
              </a:prstGeom>
              <a:blipFill>
                <a:blip r:embed="rId13"/>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798085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C2AA0B6C-7A12-4755-88A7-E1CFFA6356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0799" y="158011"/>
            <a:ext cx="7521388" cy="2126870"/>
          </a:xfrm>
          <a:prstGeom prst="rect">
            <a:avLst/>
          </a:prstGeom>
        </p:spPr>
      </p:pic>
      <p:pic>
        <p:nvPicPr>
          <p:cNvPr id="6" name="Рисунок 5">
            <a:extLst>
              <a:ext uri="{FF2B5EF4-FFF2-40B4-BE49-F238E27FC236}">
                <a16:creationId xmlns:a16="http://schemas.microsoft.com/office/drawing/2014/main" id="{4AC1BCC7-F5A4-47FC-9999-28D0FF24C0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799" y="2284881"/>
            <a:ext cx="7521389" cy="2126871"/>
          </a:xfrm>
          <a:prstGeom prst="rect">
            <a:avLst/>
          </a:prstGeom>
        </p:spPr>
      </p:pic>
      <p:pic>
        <p:nvPicPr>
          <p:cNvPr id="8" name="Рисунок 7">
            <a:extLst>
              <a:ext uri="{FF2B5EF4-FFF2-40B4-BE49-F238E27FC236}">
                <a16:creationId xmlns:a16="http://schemas.microsoft.com/office/drawing/2014/main" id="{6BFBA07A-0477-4486-B5E3-16695B2543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0799" y="4411751"/>
            <a:ext cx="7521388" cy="2126871"/>
          </a:xfrm>
          <a:prstGeom prst="rect">
            <a:avLst/>
          </a:prstGeom>
        </p:spPr>
      </p:pic>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18BEAC47-0000-446F-8FBA-8BD342471C07}"/>
                  </a:ext>
                </a:extLst>
              </p:cNvPr>
              <p:cNvSpPr txBox="1"/>
              <p:nvPr/>
            </p:nvSpPr>
            <p:spPr>
              <a:xfrm>
                <a:off x="3793842" y="1915556"/>
                <a:ext cx="122738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y</m:t>
                      </m:r>
                      <m:r>
                        <a:rPr lang="en-US" b="0" i="1" smtClean="0">
                          <a:latin typeface="Cambria Math" panose="02040503050406030204" pitchFamily="18" charset="0"/>
                        </a:rPr>
                        <m:t>=0 </m:t>
                      </m:r>
                      <m:r>
                        <a:rPr lang="en-US" b="0" i="1" smtClean="0">
                          <a:latin typeface="Cambria Math" panose="02040503050406030204" pitchFamily="18" charset="0"/>
                        </a:rPr>
                        <m:t>𝑚𝑚</m:t>
                      </m:r>
                    </m:oMath>
                  </m:oMathPara>
                </a14:m>
                <a:endParaRPr lang="ru-RU" dirty="0"/>
              </a:p>
            </p:txBody>
          </p:sp>
        </mc:Choice>
        <mc:Fallback>
          <p:sp>
            <p:nvSpPr>
              <p:cNvPr id="9" name="TextBox 8">
                <a:extLst>
                  <a:ext uri="{FF2B5EF4-FFF2-40B4-BE49-F238E27FC236}">
                    <a16:creationId xmlns:a16="http://schemas.microsoft.com/office/drawing/2014/main" id="{18BEAC47-0000-446F-8FBA-8BD342471C07}"/>
                  </a:ext>
                </a:extLst>
              </p:cNvPr>
              <p:cNvSpPr txBox="1">
                <a:spLocks noRot="1" noChangeAspect="1" noMove="1" noResize="1" noEditPoints="1" noAdjustHandles="1" noChangeArrowheads="1" noChangeShapeType="1" noTextEdit="1"/>
              </p:cNvSpPr>
              <p:nvPr/>
            </p:nvSpPr>
            <p:spPr>
              <a:xfrm>
                <a:off x="3793842" y="1915556"/>
                <a:ext cx="1227387" cy="369332"/>
              </a:xfrm>
              <a:prstGeom prst="rect">
                <a:avLst/>
              </a:prstGeom>
              <a:blipFill>
                <a:blip r:embed="rId5"/>
                <a:stretch>
                  <a:fillRect b="-6557"/>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392C2A1F-E671-4DD3-AE49-E8A41E83656E}"/>
                  </a:ext>
                </a:extLst>
              </p:cNvPr>
              <p:cNvSpPr txBox="1"/>
              <p:nvPr/>
            </p:nvSpPr>
            <p:spPr>
              <a:xfrm>
                <a:off x="3793842" y="4042423"/>
                <a:ext cx="152875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y</m:t>
                      </m:r>
                      <m:r>
                        <a:rPr lang="en-US" b="0" i="1" smtClean="0">
                          <a:latin typeface="Cambria Math" panose="02040503050406030204" pitchFamily="18" charset="0"/>
                        </a:rPr>
                        <m:t>=−20 </m:t>
                      </m:r>
                      <m:r>
                        <a:rPr lang="en-US" b="0" i="1" smtClean="0">
                          <a:latin typeface="Cambria Math" panose="02040503050406030204" pitchFamily="18" charset="0"/>
                        </a:rPr>
                        <m:t>𝑚𝑚</m:t>
                      </m:r>
                    </m:oMath>
                  </m:oMathPara>
                </a14:m>
                <a:endParaRPr lang="ru-RU" dirty="0"/>
              </a:p>
            </p:txBody>
          </p:sp>
        </mc:Choice>
        <mc:Fallback>
          <p:sp>
            <p:nvSpPr>
              <p:cNvPr id="10" name="TextBox 9">
                <a:extLst>
                  <a:ext uri="{FF2B5EF4-FFF2-40B4-BE49-F238E27FC236}">
                    <a16:creationId xmlns:a16="http://schemas.microsoft.com/office/drawing/2014/main" id="{392C2A1F-E671-4DD3-AE49-E8A41E83656E}"/>
                  </a:ext>
                </a:extLst>
              </p:cNvPr>
              <p:cNvSpPr txBox="1">
                <a:spLocks noRot="1" noChangeAspect="1" noMove="1" noResize="1" noEditPoints="1" noAdjustHandles="1" noChangeArrowheads="1" noChangeShapeType="1" noTextEdit="1"/>
              </p:cNvSpPr>
              <p:nvPr/>
            </p:nvSpPr>
            <p:spPr>
              <a:xfrm>
                <a:off x="3793842" y="4042423"/>
                <a:ext cx="1528752" cy="369332"/>
              </a:xfrm>
              <a:prstGeom prst="rect">
                <a:avLst/>
              </a:prstGeom>
              <a:blipFill>
                <a:blip r:embed="rId6"/>
                <a:stretch>
                  <a:fillRect b="-6557"/>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B21EE76D-BE69-4ACE-BFEA-BE19D2E3CA17}"/>
                  </a:ext>
                </a:extLst>
              </p:cNvPr>
              <p:cNvSpPr txBox="1"/>
              <p:nvPr/>
            </p:nvSpPr>
            <p:spPr>
              <a:xfrm>
                <a:off x="3793842" y="6169290"/>
                <a:ext cx="154555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𝑦</m:t>
                      </m:r>
                      <m:r>
                        <a:rPr lang="en-US" b="0" i="1" smtClean="0">
                          <a:latin typeface="Cambria Math" panose="02040503050406030204" pitchFamily="18" charset="0"/>
                        </a:rPr>
                        <m:t>=−23 </m:t>
                      </m:r>
                      <m:r>
                        <a:rPr lang="en-US" b="0" i="1" smtClean="0">
                          <a:latin typeface="Cambria Math" panose="02040503050406030204" pitchFamily="18" charset="0"/>
                        </a:rPr>
                        <m:t>𝑚𝑚</m:t>
                      </m:r>
                    </m:oMath>
                  </m:oMathPara>
                </a14:m>
                <a:endParaRPr lang="ru-RU" dirty="0"/>
              </a:p>
            </p:txBody>
          </p:sp>
        </mc:Choice>
        <mc:Fallback>
          <p:sp>
            <p:nvSpPr>
              <p:cNvPr id="11" name="TextBox 10">
                <a:extLst>
                  <a:ext uri="{FF2B5EF4-FFF2-40B4-BE49-F238E27FC236}">
                    <a16:creationId xmlns:a16="http://schemas.microsoft.com/office/drawing/2014/main" id="{B21EE76D-BE69-4ACE-BFEA-BE19D2E3CA17}"/>
                  </a:ext>
                </a:extLst>
              </p:cNvPr>
              <p:cNvSpPr txBox="1">
                <a:spLocks noRot="1" noChangeAspect="1" noMove="1" noResize="1" noEditPoints="1" noAdjustHandles="1" noChangeArrowheads="1" noChangeShapeType="1" noTextEdit="1"/>
              </p:cNvSpPr>
              <p:nvPr/>
            </p:nvSpPr>
            <p:spPr>
              <a:xfrm>
                <a:off x="3793842" y="6169290"/>
                <a:ext cx="1545551" cy="369332"/>
              </a:xfrm>
              <a:prstGeom prst="rect">
                <a:avLst/>
              </a:prstGeom>
              <a:blipFill>
                <a:blip r:embed="rId7"/>
                <a:stretch>
                  <a:fillRect b="-6557"/>
                </a:stretch>
              </a:blipFill>
            </p:spPr>
            <p:txBody>
              <a:bodyPr/>
              <a:lstStyle/>
              <a:p>
                <a:r>
                  <a:rPr lang="ru-RU">
                    <a:noFill/>
                  </a:rPr>
                  <a:t> </a:t>
                </a:r>
              </a:p>
            </p:txBody>
          </p:sp>
        </mc:Fallback>
      </mc:AlternateContent>
    </p:spTree>
    <p:extLst>
      <p:ext uri="{BB962C8B-B14F-4D97-AF65-F5344CB8AC3E}">
        <p14:creationId xmlns:p14="http://schemas.microsoft.com/office/powerpoint/2010/main" val="3819046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FEA7AB-B87A-48D6-931F-9B51871E76F2}"/>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Friction Coefficient</a:t>
            </a:r>
            <a:endParaRPr lang="ru-RU" sz="2400" b="1"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051ADBAB-5639-409D-8D3B-939E2EAAE2B0}"/>
                  </a:ext>
                </a:extLst>
              </p:cNvPr>
              <p:cNvSpPr txBox="1"/>
              <p:nvPr/>
            </p:nvSpPr>
            <p:spPr>
              <a:xfrm>
                <a:off x="4733364" y="2196854"/>
                <a:ext cx="1488140" cy="63312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𝐹</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𝜏</m:t>
                              </m:r>
                            </m:e>
                            <m:sub>
                              <m:r>
                                <a:rPr lang="en-US" b="0" i="1" smtClean="0">
                                  <a:latin typeface="Cambria Math" panose="02040503050406030204" pitchFamily="18" charset="0"/>
                                  <a:ea typeface="Cambria Math" panose="02040503050406030204" pitchFamily="18" charset="0"/>
                                </a:rPr>
                                <m:t>𝜔</m:t>
                              </m:r>
                            </m:sub>
                          </m:sSub>
                        </m:num>
                        <m:den>
                          <m:r>
                            <a:rPr lang="en-US" b="0" i="1" smtClean="0">
                              <a:latin typeface="Cambria Math" panose="02040503050406030204" pitchFamily="18" charset="0"/>
                            </a:rPr>
                            <m:t>0.5</m:t>
                          </m:r>
                          <m:r>
                            <a:rPr lang="en-US" b="0" i="1" smtClean="0">
                              <a:latin typeface="Cambria Math" panose="02040503050406030204" pitchFamily="18" charset="0"/>
                            </a:rPr>
                            <m:t>𝜌</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𝑈</m:t>
                              </m:r>
                            </m:e>
                            <m:sub>
                              <m:r>
                                <a:rPr lang="en-US" b="0" i="1" smtClean="0">
                                  <a:latin typeface="Cambria Math" panose="02040503050406030204" pitchFamily="18" charset="0"/>
                                </a:rPr>
                                <m:t>0</m:t>
                              </m:r>
                            </m:sub>
                            <m:sup>
                              <m:r>
                                <a:rPr lang="en-US" b="0" i="1" smtClean="0">
                                  <a:latin typeface="Cambria Math" panose="02040503050406030204" pitchFamily="18" charset="0"/>
                                </a:rPr>
                                <m:t>2</m:t>
                              </m:r>
                            </m:sup>
                          </m:sSubSup>
                        </m:den>
                      </m:f>
                    </m:oMath>
                  </m:oMathPara>
                </a14:m>
                <a:endParaRPr lang="ru-RU" dirty="0"/>
              </a:p>
            </p:txBody>
          </p:sp>
        </mc:Choice>
        <mc:Fallback>
          <p:sp>
            <p:nvSpPr>
              <p:cNvPr id="3" name="TextBox 2">
                <a:extLst>
                  <a:ext uri="{FF2B5EF4-FFF2-40B4-BE49-F238E27FC236}">
                    <a16:creationId xmlns:a16="http://schemas.microsoft.com/office/drawing/2014/main" id="{051ADBAB-5639-409D-8D3B-939E2EAAE2B0}"/>
                  </a:ext>
                </a:extLst>
              </p:cNvPr>
              <p:cNvSpPr txBox="1">
                <a:spLocks noRot="1" noChangeAspect="1" noMove="1" noResize="1" noEditPoints="1" noAdjustHandles="1" noChangeArrowheads="1" noChangeShapeType="1" noTextEdit="1"/>
              </p:cNvSpPr>
              <p:nvPr/>
            </p:nvSpPr>
            <p:spPr>
              <a:xfrm>
                <a:off x="4733364" y="2196854"/>
                <a:ext cx="1488140" cy="633122"/>
              </a:xfrm>
              <a:prstGeom prst="rect">
                <a:avLst/>
              </a:prstGeom>
              <a:blipFill>
                <a:blip r:embed="rId2"/>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2FB45C1B-FF18-43B2-8563-197FED78CD68}"/>
                  </a:ext>
                </a:extLst>
              </p:cNvPr>
              <p:cNvSpPr txBox="1"/>
              <p:nvPr/>
            </p:nvSpPr>
            <p:spPr>
              <a:xfrm>
                <a:off x="430302" y="3243285"/>
                <a:ext cx="5934635" cy="1200329"/>
              </a:xfrm>
              <a:prstGeom prst="rect">
                <a:avLst/>
              </a:prstGeom>
              <a:noFill/>
            </p:spPr>
            <p:txBody>
              <a:bodyPr wrap="square" rtlCol="0">
                <a:spAutoFit/>
              </a:bodyPr>
              <a:lstStyle/>
              <a:p>
                <a:r>
                  <a:rPr lang="en-US" dirty="0"/>
                  <a:t>For the coefficient, four time steps and 3 planes where generated and plotted. </a:t>
                </a:r>
              </a:p>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1</m:t>
                          </m:r>
                        </m:sub>
                      </m:sSub>
                      <m:r>
                        <a:rPr lang="en-US" b="0" i="1" smtClean="0">
                          <a:latin typeface="Cambria Math" panose="02040503050406030204" pitchFamily="18" charset="0"/>
                        </a:rPr>
                        <m:t>=0.6 </m:t>
                      </m:r>
                      <m:r>
                        <a:rPr lang="en-US" b="0" i="1" smtClean="0">
                          <a:latin typeface="Cambria Math" panose="02040503050406030204" pitchFamily="18" charset="0"/>
                        </a:rPr>
                        <m:t>𝑠</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2</m:t>
                          </m:r>
                        </m:sub>
                      </m:sSub>
                      <m:r>
                        <a:rPr lang="en-US" b="0" i="1" smtClean="0">
                          <a:latin typeface="Cambria Math" panose="02040503050406030204" pitchFamily="18" charset="0"/>
                        </a:rPr>
                        <m:t>=3.6 </m:t>
                      </m:r>
                      <m:r>
                        <a:rPr lang="en-US" b="0" i="1" smtClean="0">
                          <a:latin typeface="Cambria Math" panose="02040503050406030204" pitchFamily="18" charset="0"/>
                        </a:rPr>
                        <m:t>𝑠</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3</m:t>
                          </m:r>
                        </m:sub>
                      </m:sSub>
                      <m:r>
                        <a:rPr lang="en-US" b="0" i="1" smtClean="0">
                          <a:latin typeface="Cambria Math" panose="02040503050406030204" pitchFamily="18" charset="0"/>
                        </a:rPr>
                        <m:t>=7.6 </m:t>
                      </m:r>
                      <m:r>
                        <a:rPr lang="en-US" b="0" i="1" smtClean="0">
                          <a:latin typeface="Cambria Math" panose="02040503050406030204" pitchFamily="18" charset="0"/>
                        </a:rPr>
                        <m:t>𝑠</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4</m:t>
                          </m:r>
                        </m:sub>
                      </m:sSub>
                      <m:r>
                        <a:rPr lang="en-US" b="0" i="1" smtClean="0">
                          <a:latin typeface="Cambria Math" panose="02040503050406030204" pitchFamily="18" charset="0"/>
                        </a:rPr>
                        <m:t>=10.6 </m:t>
                      </m:r>
                      <m:r>
                        <a:rPr lang="en-US" b="0" i="1" smtClean="0">
                          <a:latin typeface="Cambria Math" panose="02040503050406030204" pitchFamily="18" charset="0"/>
                        </a:rPr>
                        <m:t>𝑠</m:t>
                      </m:r>
                    </m:oMath>
                  </m:oMathPara>
                </a14:m>
                <a:endParaRPr lang="en-US" dirty="0"/>
              </a:p>
              <a:p>
                <a:r>
                  <a:rPr lang="en-US" dirty="0"/>
                  <a:t>Planes XY with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1</m:t>
                        </m:r>
                      </m:sub>
                    </m:sSub>
                    <m:r>
                      <a:rPr lang="en-US" b="0" i="1" smtClean="0">
                        <a:latin typeface="Cambria Math" panose="02040503050406030204" pitchFamily="18" charset="0"/>
                      </a:rPr>
                      <m:t>=−31 </m:t>
                    </m:r>
                    <m:r>
                      <a:rPr lang="en-US" b="0" i="1" smtClean="0">
                        <a:latin typeface="Cambria Math" panose="02040503050406030204" pitchFamily="18" charset="0"/>
                      </a:rPr>
                      <m:t>𝑚𝑚</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2</m:t>
                        </m:r>
                      </m:sub>
                    </m:sSub>
                    <m:r>
                      <a:rPr lang="en-US" b="0" i="1" smtClean="0">
                        <a:latin typeface="Cambria Math" panose="02040503050406030204" pitchFamily="18" charset="0"/>
                      </a:rPr>
                      <m:t>=0 </m:t>
                    </m:r>
                    <m:r>
                      <a:rPr lang="en-US" b="0" i="1" smtClean="0">
                        <a:latin typeface="Cambria Math" panose="02040503050406030204" pitchFamily="18" charset="0"/>
                      </a:rPr>
                      <m:t>𝑚𝑚</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3</m:t>
                        </m:r>
                      </m:sub>
                    </m:sSub>
                    <m:r>
                      <a:rPr lang="en-US" b="0" i="1" smtClean="0">
                        <a:latin typeface="Cambria Math" panose="02040503050406030204" pitchFamily="18" charset="0"/>
                      </a:rPr>
                      <m:t>=31 </m:t>
                    </m:r>
                    <m:r>
                      <a:rPr lang="en-US" b="0" i="1" smtClean="0">
                        <a:latin typeface="Cambria Math" panose="02040503050406030204" pitchFamily="18" charset="0"/>
                      </a:rPr>
                      <m:t>𝑚𝑚</m:t>
                    </m:r>
                  </m:oMath>
                </a14:m>
                <a:endParaRPr lang="ru-RU" dirty="0"/>
              </a:p>
            </p:txBody>
          </p:sp>
        </mc:Choice>
        <mc:Fallback>
          <p:sp>
            <p:nvSpPr>
              <p:cNvPr id="4" name="TextBox 3">
                <a:extLst>
                  <a:ext uri="{FF2B5EF4-FFF2-40B4-BE49-F238E27FC236}">
                    <a16:creationId xmlns:a16="http://schemas.microsoft.com/office/drawing/2014/main" id="{2FB45C1B-FF18-43B2-8563-197FED78CD68}"/>
                  </a:ext>
                </a:extLst>
              </p:cNvPr>
              <p:cNvSpPr txBox="1">
                <a:spLocks noRot="1" noChangeAspect="1" noMove="1" noResize="1" noEditPoints="1" noAdjustHandles="1" noChangeArrowheads="1" noChangeShapeType="1" noTextEdit="1"/>
              </p:cNvSpPr>
              <p:nvPr/>
            </p:nvSpPr>
            <p:spPr>
              <a:xfrm>
                <a:off x="430302" y="3243285"/>
                <a:ext cx="5934635" cy="1200329"/>
              </a:xfrm>
              <a:prstGeom prst="rect">
                <a:avLst/>
              </a:prstGeom>
              <a:blipFill>
                <a:blip r:embed="rId3"/>
                <a:stretch>
                  <a:fillRect l="-925" t="-2538" b="-7107"/>
                </a:stretch>
              </a:blipFill>
            </p:spPr>
            <p:txBody>
              <a:bodyPr/>
              <a:lstStyle/>
              <a:p>
                <a:r>
                  <a:rPr lang="ru-RU">
                    <a:noFill/>
                  </a:rPr>
                  <a:t> </a:t>
                </a:r>
              </a:p>
            </p:txBody>
          </p:sp>
        </mc:Fallback>
      </mc:AlternateContent>
      <p:sp>
        <p:nvSpPr>
          <p:cNvPr id="5" name="TextBox 4">
            <a:extLst>
              <a:ext uri="{FF2B5EF4-FFF2-40B4-BE49-F238E27FC236}">
                <a16:creationId xmlns:a16="http://schemas.microsoft.com/office/drawing/2014/main" id="{084FDE1B-1BFA-49F2-A610-441B838B4F4A}"/>
              </a:ext>
            </a:extLst>
          </p:cNvPr>
          <p:cNvSpPr txBox="1"/>
          <p:nvPr/>
        </p:nvSpPr>
        <p:spPr>
          <a:xfrm>
            <a:off x="430302" y="2197180"/>
            <a:ext cx="4303062" cy="646331"/>
          </a:xfrm>
          <a:prstGeom prst="rect">
            <a:avLst/>
          </a:prstGeom>
          <a:noFill/>
        </p:spPr>
        <p:txBody>
          <a:bodyPr wrap="square" rtlCol="0">
            <a:spAutoFit/>
          </a:bodyPr>
          <a:lstStyle/>
          <a:p>
            <a:r>
              <a:rPr lang="en-US" dirty="0"/>
              <a:t>As mentioned previously, friction coefficient can be obtained with this formula.</a:t>
            </a:r>
            <a:endParaRPr lang="ru-RU" dirty="0"/>
          </a:p>
        </p:txBody>
      </p:sp>
      <p:pic>
        <p:nvPicPr>
          <p:cNvPr id="9" name="Рисунок 8">
            <a:extLst>
              <a:ext uri="{FF2B5EF4-FFF2-40B4-BE49-F238E27FC236}">
                <a16:creationId xmlns:a16="http://schemas.microsoft.com/office/drawing/2014/main" id="{66C7B832-4E20-47EB-A515-3DC39C247B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0662" y="1536203"/>
            <a:ext cx="4877223" cy="3627434"/>
          </a:xfrm>
          <a:prstGeom prst="rect">
            <a:avLst/>
          </a:prstGeom>
        </p:spPr>
      </p:pic>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53288C54-D216-46B8-AC23-E21501EDE9D4}"/>
                  </a:ext>
                </a:extLst>
              </p:cNvPr>
              <p:cNvSpPr txBox="1"/>
              <p:nvPr/>
            </p:nvSpPr>
            <p:spPr>
              <a:xfrm>
                <a:off x="7090662" y="5321797"/>
                <a:ext cx="4877223"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𝑃𝑙𝑎𝑛𝑒</m:t>
                      </m:r>
                      <m:r>
                        <a:rPr lang="en-US" b="0" i="1" smtClean="0">
                          <a:latin typeface="Cambria Math" panose="02040503050406030204" pitchFamily="18" charset="0"/>
                        </a:rPr>
                        <m:t> </m:t>
                      </m:r>
                      <m:r>
                        <a:rPr lang="en-US" b="0" i="1" smtClean="0">
                          <a:latin typeface="Cambria Math" panose="02040503050406030204" pitchFamily="18" charset="0"/>
                        </a:rPr>
                        <m:t>𝑋𝑌</m:t>
                      </m:r>
                      <m:r>
                        <a:rPr lang="en-US" b="0" i="1" smtClean="0">
                          <a:latin typeface="Cambria Math" panose="02040503050406030204" pitchFamily="18" charset="0"/>
                        </a:rPr>
                        <m:t>, </m:t>
                      </m:r>
                      <m:r>
                        <a:rPr lang="en-US" b="0" i="1" smtClean="0">
                          <a:latin typeface="Cambria Math" panose="02040503050406030204" pitchFamily="18" charset="0"/>
                        </a:rPr>
                        <m:t>𝑧</m:t>
                      </m:r>
                      <m:r>
                        <a:rPr lang="en-US" b="0" i="1" smtClean="0">
                          <a:latin typeface="Cambria Math" panose="02040503050406030204" pitchFamily="18" charset="0"/>
                        </a:rPr>
                        <m:t>=0</m:t>
                      </m:r>
                    </m:oMath>
                  </m:oMathPara>
                </a14:m>
                <a:endParaRPr lang="ru-RU" dirty="0"/>
              </a:p>
            </p:txBody>
          </p:sp>
        </mc:Choice>
        <mc:Fallback>
          <p:sp>
            <p:nvSpPr>
              <p:cNvPr id="10" name="TextBox 9">
                <a:extLst>
                  <a:ext uri="{FF2B5EF4-FFF2-40B4-BE49-F238E27FC236}">
                    <a16:creationId xmlns:a16="http://schemas.microsoft.com/office/drawing/2014/main" id="{53288C54-D216-46B8-AC23-E21501EDE9D4}"/>
                  </a:ext>
                </a:extLst>
              </p:cNvPr>
              <p:cNvSpPr txBox="1">
                <a:spLocks noRot="1" noChangeAspect="1" noMove="1" noResize="1" noEditPoints="1" noAdjustHandles="1" noChangeArrowheads="1" noChangeShapeType="1" noTextEdit="1"/>
              </p:cNvSpPr>
              <p:nvPr/>
            </p:nvSpPr>
            <p:spPr>
              <a:xfrm>
                <a:off x="7090662" y="5321797"/>
                <a:ext cx="4877223" cy="369332"/>
              </a:xfrm>
              <a:prstGeom prst="rect">
                <a:avLst/>
              </a:prstGeom>
              <a:blipFill>
                <a:blip r:embed="rId5"/>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2463719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7CE4CD-BE67-4C93-9258-F745C8B12074}"/>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Friction Coefficient</a:t>
            </a:r>
            <a:endParaRPr lang="ru-RU" sz="2400" b="1" dirty="0"/>
          </a:p>
        </p:txBody>
      </p:sp>
      <p:pic>
        <p:nvPicPr>
          <p:cNvPr id="4" name="Рисунок 3">
            <a:extLst>
              <a:ext uri="{FF2B5EF4-FFF2-40B4-BE49-F238E27FC236}">
                <a16:creationId xmlns:a16="http://schemas.microsoft.com/office/drawing/2014/main" id="{1F88A194-41DF-4DA7-9BD9-98F6E99D38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694" y="1615283"/>
            <a:ext cx="4877223" cy="3627434"/>
          </a:xfrm>
          <a:prstGeom prst="rect">
            <a:avLst/>
          </a:prstGeom>
        </p:spPr>
      </p:pic>
      <p:pic>
        <p:nvPicPr>
          <p:cNvPr id="6" name="Рисунок 5">
            <a:extLst>
              <a:ext uri="{FF2B5EF4-FFF2-40B4-BE49-F238E27FC236}">
                <a16:creationId xmlns:a16="http://schemas.microsoft.com/office/drawing/2014/main" id="{9D007292-A192-47FB-B78C-C5DFC0C7FC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5015" y="1615283"/>
            <a:ext cx="4877223" cy="3627434"/>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B9F81ACB-DEA8-448E-80C4-71C49EA9E469}"/>
                  </a:ext>
                </a:extLst>
              </p:cNvPr>
              <p:cNvSpPr txBox="1"/>
              <p:nvPr/>
            </p:nvSpPr>
            <p:spPr>
              <a:xfrm>
                <a:off x="277694" y="5335050"/>
                <a:ext cx="487722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𝑧</m:t>
                      </m:r>
                      <m:r>
                        <a:rPr lang="en-US" b="0" i="1" smtClean="0">
                          <a:latin typeface="Cambria Math" panose="02040503050406030204" pitchFamily="18" charset="0"/>
                        </a:rPr>
                        <m:t>=0 </m:t>
                      </m:r>
                      <m:r>
                        <a:rPr lang="en-US" b="0" i="1" smtClean="0">
                          <a:latin typeface="Cambria Math" panose="02040503050406030204" pitchFamily="18" charset="0"/>
                        </a:rPr>
                        <m:t>𝑚𝑚</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=0.6 </m:t>
                      </m:r>
                      <m:r>
                        <a:rPr lang="en-US" b="0" i="1" smtClean="0">
                          <a:latin typeface="Cambria Math" panose="02040503050406030204" pitchFamily="18" charset="0"/>
                        </a:rPr>
                        <m:t>𝑠</m:t>
                      </m:r>
                    </m:oMath>
                  </m:oMathPara>
                </a14:m>
                <a:endParaRPr lang="ru-RU" dirty="0"/>
              </a:p>
            </p:txBody>
          </p:sp>
        </mc:Choice>
        <mc:Fallback>
          <p:sp>
            <p:nvSpPr>
              <p:cNvPr id="7" name="TextBox 6">
                <a:extLst>
                  <a:ext uri="{FF2B5EF4-FFF2-40B4-BE49-F238E27FC236}">
                    <a16:creationId xmlns:a16="http://schemas.microsoft.com/office/drawing/2014/main" id="{B9F81ACB-DEA8-448E-80C4-71C49EA9E469}"/>
                  </a:ext>
                </a:extLst>
              </p:cNvPr>
              <p:cNvSpPr txBox="1">
                <a:spLocks noRot="1" noChangeAspect="1" noMove="1" noResize="1" noEditPoints="1" noAdjustHandles="1" noChangeArrowheads="1" noChangeShapeType="1" noTextEdit="1"/>
              </p:cNvSpPr>
              <p:nvPr/>
            </p:nvSpPr>
            <p:spPr>
              <a:xfrm>
                <a:off x="277694" y="5335050"/>
                <a:ext cx="4877222" cy="369332"/>
              </a:xfrm>
              <a:prstGeom prst="rect">
                <a:avLst/>
              </a:prstGeom>
              <a:blipFill>
                <a:blip r:embed="rId4"/>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50C0774C-F283-4813-948D-FEB0C90CAB2C}"/>
                  </a:ext>
                </a:extLst>
              </p:cNvPr>
              <p:cNvSpPr txBox="1"/>
              <p:nvPr/>
            </p:nvSpPr>
            <p:spPr>
              <a:xfrm>
                <a:off x="7055015" y="5329964"/>
                <a:ext cx="487722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𝑧</m:t>
                      </m:r>
                      <m:r>
                        <a:rPr lang="en-US" b="0" i="1" smtClean="0">
                          <a:latin typeface="Cambria Math" panose="02040503050406030204" pitchFamily="18" charset="0"/>
                        </a:rPr>
                        <m:t>=0 </m:t>
                      </m:r>
                      <m:r>
                        <a:rPr lang="en-US" b="0" i="1" smtClean="0">
                          <a:latin typeface="Cambria Math" panose="02040503050406030204" pitchFamily="18" charset="0"/>
                        </a:rPr>
                        <m:t>𝑚𝑚</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=7.6 </m:t>
                      </m:r>
                      <m:r>
                        <a:rPr lang="en-US" b="0" i="1" smtClean="0">
                          <a:latin typeface="Cambria Math" panose="02040503050406030204" pitchFamily="18" charset="0"/>
                        </a:rPr>
                        <m:t>𝑠</m:t>
                      </m:r>
                    </m:oMath>
                  </m:oMathPara>
                </a14:m>
                <a:endParaRPr lang="ru-RU" dirty="0"/>
              </a:p>
            </p:txBody>
          </p:sp>
        </mc:Choice>
        <mc:Fallback>
          <p:sp>
            <p:nvSpPr>
              <p:cNvPr id="8" name="TextBox 7">
                <a:extLst>
                  <a:ext uri="{FF2B5EF4-FFF2-40B4-BE49-F238E27FC236}">
                    <a16:creationId xmlns:a16="http://schemas.microsoft.com/office/drawing/2014/main" id="{50C0774C-F283-4813-948D-FEB0C90CAB2C}"/>
                  </a:ext>
                </a:extLst>
              </p:cNvPr>
              <p:cNvSpPr txBox="1">
                <a:spLocks noRot="1" noChangeAspect="1" noMove="1" noResize="1" noEditPoints="1" noAdjustHandles="1" noChangeArrowheads="1" noChangeShapeType="1" noTextEdit="1"/>
              </p:cNvSpPr>
              <p:nvPr/>
            </p:nvSpPr>
            <p:spPr>
              <a:xfrm>
                <a:off x="7055015" y="5329964"/>
                <a:ext cx="4877222" cy="369332"/>
              </a:xfrm>
              <a:prstGeom prst="rect">
                <a:avLst/>
              </a:prstGeom>
              <a:blipFill>
                <a:blip r:embed="rId5"/>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29695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2C8EE240-C748-4DEF-BFAE-0F98CA458B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235" y="1615283"/>
            <a:ext cx="4877223" cy="3627434"/>
          </a:xfrm>
          <a:prstGeom prst="rect">
            <a:avLst/>
          </a:prstGeom>
        </p:spPr>
      </p:pic>
      <p:sp>
        <p:nvSpPr>
          <p:cNvPr id="7" name="TextBox 6">
            <a:extLst>
              <a:ext uri="{FF2B5EF4-FFF2-40B4-BE49-F238E27FC236}">
                <a16:creationId xmlns:a16="http://schemas.microsoft.com/office/drawing/2014/main" id="{13547FA6-6C50-4DB1-BFF1-7F88941C40DD}"/>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Friction Coefficient</a:t>
            </a:r>
            <a:endParaRPr lang="ru-RU" sz="2400" b="1" dirty="0"/>
          </a:p>
        </p:txBody>
      </p:sp>
      <p:pic>
        <p:nvPicPr>
          <p:cNvPr id="9" name="Рисунок 8">
            <a:extLst>
              <a:ext uri="{FF2B5EF4-FFF2-40B4-BE49-F238E27FC236}">
                <a16:creationId xmlns:a16="http://schemas.microsoft.com/office/drawing/2014/main" id="{6908EB19-B43B-4342-875B-6B3701CE09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0542" y="1615283"/>
            <a:ext cx="4877223" cy="3627434"/>
          </a:xfrm>
          <a:prstGeom prst="rect">
            <a:avLst/>
          </a:prstGeom>
        </p:spPr>
      </p:pic>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FF568E3B-002B-48C9-B9DE-8A72EDCA096C}"/>
                  </a:ext>
                </a:extLst>
              </p:cNvPr>
              <p:cNvSpPr txBox="1"/>
              <p:nvPr/>
            </p:nvSpPr>
            <p:spPr>
              <a:xfrm>
                <a:off x="277694" y="5335050"/>
                <a:ext cx="487722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=0.6 </m:t>
                      </m:r>
                      <m:r>
                        <a:rPr lang="en-US" b="0" i="1" smtClean="0">
                          <a:latin typeface="Cambria Math" panose="02040503050406030204" pitchFamily="18" charset="0"/>
                        </a:rPr>
                        <m:t>𝑠</m:t>
                      </m:r>
                    </m:oMath>
                  </m:oMathPara>
                </a14:m>
                <a:endParaRPr lang="ru-RU" dirty="0"/>
              </a:p>
            </p:txBody>
          </p:sp>
        </mc:Choice>
        <mc:Fallback>
          <p:sp>
            <p:nvSpPr>
              <p:cNvPr id="10" name="TextBox 9">
                <a:extLst>
                  <a:ext uri="{FF2B5EF4-FFF2-40B4-BE49-F238E27FC236}">
                    <a16:creationId xmlns:a16="http://schemas.microsoft.com/office/drawing/2014/main" id="{FF568E3B-002B-48C9-B9DE-8A72EDCA096C}"/>
                  </a:ext>
                </a:extLst>
              </p:cNvPr>
              <p:cNvSpPr txBox="1">
                <a:spLocks noRot="1" noChangeAspect="1" noMove="1" noResize="1" noEditPoints="1" noAdjustHandles="1" noChangeArrowheads="1" noChangeShapeType="1" noTextEdit="1"/>
              </p:cNvSpPr>
              <p:nvPr/>
            </p:nvSpPr>
            <p:spPr>
              <a:xfrm>
                <a:off x="277694" y="5335050"/>
                <a:ext cx="4877222" cy="369332"/>
              </a:xfrm>
              <a:prstGeom prst="rect">
                <a:avLst/>
              </a:prstGeom>
              <a:blipFill>
                <a:blip r:embed="rId4"/>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F94266CC-E821-4E8D-AC94-877CDB5CE8A7}"/>
                  </a:ext>
                </a:extLst>
              </p:cNvPr>
              <p:cNvSpPr txBox="1"/>
              <p:nvPr/>
            </p:nvSpPr>
            <p:spPr>
              <a:xfrm>
                <a:off x="6920543" y="5335050"/>
                <a:ext cx="487722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=7.6 </m:t>
                      </m:r>
                      <m:r>
                        <a:rPr lang="en-US" b="0" i="1" smtClean="0">
                          <a:latin typeface="Cambria Math" panose="02040503050406030204" pitchFamily="18" charset="0"/>
                        </a:rPr>
                        <m:t>𝑠</m:t>
                      </m:r>
                    </m:oMath>
                  </m:oMathPara>
                </a14:m>
                <a:endParaRPr lang="ru-RU" dirty="0"/>
              </a:p>
            </p:txBody>
          </p:sp>
        </mc:Choice>
        <mc:Fallback>
          <p:sp>
            <p:nvSpPr>
              <p:cNvPr id="11" name="TextBox 10">
                <a:extLst>
                  <a:ext uri="{FF2B5EF4-FFF2-40B4-BE49-F238E27FC236}">
                    <a16:creationId xmlns:a16="http://schemas.microsoft.com/office/drawing/2014/main" id="{F94266CC-E821-4E8D-AC94-877CDB5CE8A7}"/>
                  </a:ext>
                </a:extLst>
              </p:cNvPr>
              <p:cNvSpPr txBox="1">
                <a:spLocks noRot="1" noChangeAspect="1" noMove="1" noResize="1" noEditPoints="1" noAdjustHandles="1" noChangeArrowheads="1" noChangeShapeType="1" noTextEdit="1"/>
              </p:cNvSpPr>
              <p:nvPr/>
            </p:nvSpPr>
            <p:spPr>
              <a:xfrm>
                <a:off x="6920543" y="5335050"/>
                <a:ext cx="4877222" cy="369332"/>
              </a:xfrm>
              <a:prstGeom prst="rect">
                <a:avLst/>
              </a:prstGeom>
              <a:blipFill>
                <a:blip r:embed="rId5"/>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1466961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B740A4-4D1F-4B5B-8945-FEFD2F74E176}"/>
              </a:ext>
            </a:extLst>
          </p:cNvPr>
          <p:cNvSpPr txBox="1"/>
          <p:nvPr/>
        </p:nvSpPr>
        <p:spPr>
          <a:xfrm>
            <a:off x="5033689" y="215154"/>
            <a:ext cx="2124621" cy="461665"/>
          </a:xfrm>
          <a:prstGeom prst="rect">
            <a:avLst/>
          </a:prstGeom>
          <a:noFill/>
        </p:spPr>
        <p:txBody>
          <a:bodyPr wrap="none" rtlCol="0">
            <a:spAutoFit/>
          </a:bodyPr>
          <a:lstStyle/>
          <a:p>
            <a:pPr algn="ctr"/>
            <a:r>
              <a:rPr lang="en-US" sz="2400" b="1" dirty="0"/>
              <a:t>Boundary layer</a:t>
            </a:r>
            <a:endParaRPr lang="ru-RU" sz="2400" b="1" dirty="0"/>
          </a:p>
        </p:txBody>
      </p:sp>
      <p:pic>
        <p:nvPicPr>
          <p:cNvPr id="7" name="Рисунок 6">
            <a:extLst>
              <a:ext uri="{FF2B5EF4-FFF2-40B4-BE49-F238E27FC236}">
                <a16:creationId xmlns:a16="http://schemas.microsoft.com/office/drawing/2014/main" id="{0ED6A491-F5C9-4708-82CD-FAB62455EB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3366" y="1334025"/>
            <a:ext cx="3153702" cy="4440961"/>
          </a:xfrm>
          <a:prstGeom prst="rect">
            <a:avLst/>
          </a:prstGeom>
        </p:spPr>
      </p:pic>
      <p:sp>
        <p:nvSpPr>
          <p:cNvPr id="8" name="TextBox 7">
            <a:extLst>
              <a:ext uri="{FF2B5EF4-FFF2-40B4-BE49-F238E27FC236}">
                <a16:creationId xmlns:a16="http://schemas.microsoft.com/office/drawing/2014/main" id="{C1275092-B076-4AF9-AA31-007B9E5D63AD}"/>
              </a:ext>
            </a:extLst>
          </p:cNvPr>
          <p:cNvSpPr txBox="1"/>
          <p:nvPr/>
        </p:nvSpPr>
        <p:spPr>
          <a:xfrm>
            <a:off x="8543366" y="5774986"/>
            <a:ext cx="3153702" cy="338554"/>
          </a:xfrm>
          <a:prstGeom prst="rect">
            <a:avLst/>
          </a:prstGeom>
          <a:noFill/>
        </p:spPr>
        <p:txBody>
          <a:bodyPr wrap="square" rtlCol="0">
            <a:spAutoFit/>
          </a:bodyPr>
          <a:lstStyle/>
          <a:p>
            <a:pPr algn="ctr"/>
            <a:r>
              <a:rPr lang="en-US" sz="1600" dirty="0"/>
              <a:t>Ludwig Prandtl</a:t>
            </a:r>
            <a:endParaRPr lang="ru-RU" sz="1600" dirty="0"/>
          </a:p>
        </p:txBody>
      </p:sp>
      <p:sp>
        <p:nvSpPr>
          <p:cNvPr id="9" name="TextBox 8">
            <a:extLst>
              <a:ext uri="{FF2B5EF4-FFF2-40B4-BE49-F238E27FC236}">
                <a16:creationId xmlns:a16="http://schemas.microsoft.com/office/drawing/2014/main" id="{E0BF313D-A152-4C69-9ABA-8DD2BF4B3E88}"/>
              </a:ext>
            </a:extLst>
          </p:cNvPr>
          <p:cNvSpPr txBox="1"/>
          <p:nvPr/>
        </p:nvSpPr>
        <p:spPr>
          <a:xfrm>
            <a:off x="573741" y="1334025"/>
            <a:ext cx="7691718" cy="2308324"/>
          </a:xfrm>
          <a:prstGeom prst="rect">
            <a:avLst/>
          </a:prstGeom>
          <a:noFill/>
        </p:spPr>
        <p:txBody>
          <a:bodyPr wrap="square" rtlCol="0">
            <a:spAutoFit/>
          </a:bodyPr>
          <a:lstStyle/>
          <a:p>
            <a:r>
              <a:rPr lang="en-US" dirty="0"/>
              <a:t>The concept of boundary layer was first used on August </a:t>
            </a:r>
            <a:r>
              <a:rPr lang="ru-RU" dirty="0"/>
              <a:t>12</a:t>
            </a:r>
            <a:r>
              <a:rPr lang="en-US" dirty="0"/>
              <a:t>, </a:t>
            </a:r>
            <a:r>
              <a:rPr lang="ru-RU" dirty="0"/>
              <a:t>1904</a:t>
            </a:r>
            <a:r>
              <a:rPr lang="en-US" dirty="0"/>
              <a:t> by Ludwig Prandtl in an article at the third International Congress of Mathematicians in Heidelberg, Germany.</a:t>
            </a:r>
          </a:p>
          <a:p>
            <a:endParaRPr lang="en-US" dirty="0"/>
          </a:p>
          <a:p>
            <a:r>
              <a:rPr lang="en-US" dirty="0"/>
              <a:t>Boundary layer - the area of the flow of a viscous fluid with a small transverse thickness compared to the longitudinal dimensions, which is formed near the surface of a streamlined solid body or at the interface between two fluid flows with different velocities or temperatures.</a:t>
            </a:r>
            <a:endParaRPr lang="ru-RU" dirty="0"/>
          </a:p>
        </p:txBody>
      </p:sp>
      <p:pic>
        <p:nvPicPr>
          <p:cNvPr id="11" name="Рисунок 10">
            <a:extLst>
              <a:ext uri="{FF2B5EF4-FFF2-40B4-BE49-F238E27FC236}">
                <a16:creationId xmlns:a16="http://schemas.microsoft.com/office/drawing/2014/main" id="{68837F9C-38FD-473F-8DD4-69EC051AD6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741" y="3572435"/>
            <a:ext cx="7096219" cy="2846010"/>
          </a:xfrm>
          <a:prstGeom prst="rect">
            <a:avLst/>
          </a:prstGeom>
        </p:spPr>
      </p:pic>
    </p:spTree>
    <p:extLst>
      <p:ext uri="{BB962C8B-B14F-4D97-AF65-F5344CB8AC3E}">
        <p14:creationId xmlns:p14="http://schemas.microsoft.com/office/powerpoint/2010/main" val="2371386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00AEFC-1BE3-4450-AA92-6111B2E86F03}"/>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Q-criterion</a:t>
            </a:r>
            <a:endParaRPr lang="ru-RU" sz="2400" b="1"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A931A126-FB1E-4C7F-9C0F-56FDE7FD67C5}"/>
                  </a:ext>
                </a:extLst>
              </p:cNvPr>
              <p:cNvSpPr txBox="1"/>
              <p:nvPr/>
            </p:nvSpPr>
            <p:spPr>
              <a:xfrm>
                <a:off x="410914" y="1839879"/>
                <a:ext cx="6093255" cy="3178242"/>
              </a:xfrm>
              <a:prstGeom prst="rect">
                <a:avLst/>
              </a:prstGeom>
              <a:noFill/>
            </p:spPr>
            <p:txBody>
              <a:bodyPr wrap="square" rtlCol="0">
                <a:spAutoFit/>
              </a:bodyPr>
              <a:lstStyle/>
              <a:p>
                <a:r>
                  <a:rPr lang="en-US" dirty="0"/>
                  <a:t>Q-criterion is one of the approaches to visualize vortex flow.</a:t>
                </a:r>
              </a:p>
              <a:p>
                <a:r>
                  <a:rPr lang="en-US" dirty="0"/>
                  <a:t>It is defined as the second invariant of the velocity gradient tensor:</a:t>
                </a:r>
              </a:p>
              <a:p>
                <a:endParaRPr lang="en-US" dirty="0"/>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𝑄</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d>
                                <m:dPr>
                                  <m:begChr m:val="‖"/>
                                  <m:endChr m:val="‖"/>
                                  <m:ctrlPr>
                                    <a:rPr lang="en-US" b="0" i="1" smtClean="0">
                                      <a:latin typeface="Cambria Math" panose="02040503050406030204" pitchFamily="18" charset="0"/>
                                    </a:rPr>
                                  </m:ctrlPr>
                                </m:dPr>
                                <m:e>
                                  <m:r>
                                    <m:rPr>
                                      <m:sty m:val="p"/>
                                    </m:rPr>
                                    <a:rPr lang="el-GR" b="0" i="1" smtClean="0">
                                      <a:latin typeface="Cambria Math" panose="02040503050406030204" pitchFamily="18" charset="0"/>
                                      <a:ea typeface="Cambria Math" panose="02040503050406030204" pitchFamily="18" charset="0"/>
                                    </a:rPr>
                                    <m:t>Ω</m:t>
                                  </m:r>
                                </m:e>
                              </m:d>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i="1">
                                  <a:latin typeface="Cambria Math" panose="02040503050406030204" pitchFamily="18" charset="0"/>
                                </a:rPr>
                              </m:ctrlPr>
                            </m:sSupPr>
                            <m:e>
                              <m:d>
                                <m:dPr>
                                  <m:begChr m:val="‖"/>
                                  <m:endChr m:val="‖"/>
                                  <m:ctrlPr>
                                    <a:rPr lang="en-US" i="1">
                                      <a:latin typeface="Cambria Math" panose="02040503050406030204" pitchFamily="18" charset="0"/>
                                    </a:rPr>
                                  </m:ctrlPr>
                                </m:dPr>
                                <m:e>
                                  <m:r>
                                    <a:rPr lang="en-US" b="0" i="1" smtClean="0">
                                      <a:latin typeface="Cambria Math" panose="02040503050406030204" pitchFamily="18" charset="0"/>
                                    </a:rPr>
                                    <m:t>𝑆</m:t>
                                  </m:r>
                                </m:e>
                              </m:d>
                            </m:e>
                            <m:sup>
                              <m:r>
                                <a:rPr lang="en-US" i="1">
                                  <a:latin typeface="Cambria Math" panose="02040503050406030204" pitchFamily="18" charset="0"/>
                                </a:rPr>
                                <m:t>2</m:t>
                              </m:r>
                            </m:sup>
                          </m:sSup>
                        </m:e>
                      </m:d>
                    </m:oMath>
                  </m:oMathPara>
                </a14:m>
                <a:endParaRPr lang="en-US" b="0" dirty="0"/>
              </a:p>
              <a:p>
                <a:endParaRPr lang="en-US" dirty="0"/>
              </a:p>
              <a:p>
                <a:r>
                  <a:rPr lang="en-US" dirty="0"/>
                  <a:t>where S – strain rate tensor and </a:t>
                </a:r>
                <a14:m>
                  <m:oMath xmlns:m="http://schemas.openxmlformats.org/officeDocument/2006/math">
                    <m:r>
                      <m:rPr>
                        <m:sty m:val="p"/>
                      </m:rPr>
                      <a:rPr lang="el-GR" b="0" i="1" smtClean="0">
                        <a:latin typeface="Cambria Math" panose="02040503050406030204" pitchFamily="18" charset="0"/>
                        <a:ea typeface="Cambria Math" panose="02040503050406030204" pitchFamily="18" charset="0"/>
                      </a:rPr>
                      <m:t>Ω</m:t>
                    </m:r>
                  </m:oMath>
                </a14:m>
                <a:r>
                  <a:rPr lang="en-US" dirty="0"/>
                  <a:t> – rotation tensor.</a:t>
                </a:r>
              </a:p>
              <a:p>
                <a:endParaRPr lang="en-US" dirty="0"/>
              </a:p>
              <a:p>
                <a:pPr algn="ct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𝑆</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𝑖</m:t>
                                  </m:r>
                                </m:sub>
                              </m:sSub>
                            </m:num>
                            <m:den>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𝑗</m:t>
                                  </m:r>
                                </m:sub>
                              </m:sSub>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𝑗</m:t>
                                  </m:r>
                                </m:sub>
                              </m:sSub>
                            </m:num>
                            <m:den>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𝑖</m:t>
                                  </m:r>
                                </m:sub>
                              </m:sSub>
                            </m:den>
                          </m:f>
                        </m:e>
                      </m:d>
                      <m:r>
                        <a:rPr lang="en-US" b="0" i="1" smtClean="0">
                          <a:latin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Ω</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2</m:t>
                          </m:r>
                        </m:den>
                      </m:f>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𝑢</m:t>
                                  </m:r>
                                </m:e>
                                <m:sub>
                                  <m:r>
                                    <a:rPr lang="en-US" i="1">
                                      <a:latin typeface="Cambria Math" panose="02040503050406030204" pitchFamily="18" charset="0"/>
                                      <a:ea typeface="Cambria Math" panose="02040503050406030204" pitchFamily="18" charset="0"/>
                                    </a:rPr>
                                    <m:t>𝑖</m:t>
                                  </m:r>
                                </m:sub>
                              </m:sSub>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𝑗</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𝑢</m:t>
                                  </m:r>
                                </m:e>
                                <m:sub>
                                  <m:r>
                                    <a:rPr lang="en-US" i="1">
                                      <a:latin typeface="Cambria Math" panose="02040503050406030204" pitchFamily="18" charset="0"/>
                                      <a:ea typeface="Cambria Math" panose="02040503050406030204" pitchFamily="18" charset="0"/>
                                    </a:rPr>
                                    <m:t>𝑗</m:t>
                                  </m:r>
                                </m:sub>
                              </m:sSub>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𝑖</m:t>
                                  </m:r>
                                </m:sub>
                              </m:sSub>
                            </m:den>
                          </m:f>
                        </m:e>
                      </m:d>
                    </m:oMath>
                  </m:oMathPara>
                </a14:m>
                <a:endParaRPr lang="en-US" dirty="0"/>
              </a:p>
            </p:txBody>
          </p:sp>
        </mc:Choice>
        <mc:Fallback>
          <p:sp>
            <p:nvSpPr>
              <p:cNvPr id="3" name="TextBox 2">
                <a:extLst>
                  <a:ext uri="{FF2B5EF4-FFF2-40B4-BE49-F238E27FC236}">
                    <a16:creationId xmlns:a16="http://schemas.microsoft.com/office/drawing/2014/main" id="{A931A126-FB1E-4C7F-9C0F-56FDE7FD67C5}"/>
                  </a:ext>
                </a:extLst>
              </p:cNvPr>
              <p:cNvSpPr txBox="1">
                <a:spLocks noRot="1" noChangeAspect="1" noMove="1" noResize="1" noEditPoints="1" noAdjustHandles="1" noChangeArrowheads="1" noChangeShapeType="1" noTextEdit="1"/>
              </p:cNvSpPr>
              <p:nvPr/>
            </p:nvSpPr>
            <p:spPr>
              <a:xfrm>
                <a:off x="410914" y="1839879"/>
                <a:ext cx="6093255" cy="3178242"/>
              </a:xfrm>
              <a:prstGeom prst="rect">
                <a:avLst/>
              </a:prstGeom>
              <a:blipFill>
                <a:blip r:embed="rId2"/>
                <a:stretch>
                  <a:fillRect l="-800" t="-1152"/>
                </a:stretch>
              </a:blipFill>
            </p:spPr>
            <p:txBody>
              <a:bodyPr/>
              <a:lstStyle/>
              <a:p>
                <a:r>
                  <a:rPr lang="ru-RU">
                    <a:noFill/>
                  </a:rPr>
                  <a:t> </a:t>
                </a:r>
              </a:p>
            </p:txBody>
          </p:sp>
        </mc:Fallback>
      </mc:AlternateContent>
      <p:pic>
        <p:nvPicPr>
          <p:cNvPr id="7" name="Рисунок 6">
            <a:extLst>
              <a:ext uri="{FF2B5EF4-FFF2-40B4-BE49-F238E27FC236}">
                <a16:creationId xmlns:a16="http://schemas.microsoft.com/office/drawing/2014/main" id="{917DE678-D7FE-4053-9CDB-BE985DDC83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4169" y="2285589"/>
            <a:ext cx="5687831" cy="2286822"/>
          </a:xfrm>
          <a:prstGeom prst="rect">
            <a:avLst/>
          </a:prstGeom>
        </p:spPr>
      </p:pic>
    </p:spTree>
    <p:extLst>
      <p:ext uri="{BB962C8B-B14F-4D97-AF65-F5344CB8AC3E}">
        <p14:creationId xmlns:p14="http://schemas.microsoft.com/office/powerpoint/2010/main" val="2652491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C1E2AF-F4DD-4015-8672-43095488EEEE}"/>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Q-criterion</a:t>
            </a:r>
            <a:endParaRPr lang="ru-RU" sz="2400" b="1" dirty="0"/>
          </a:p>
        </p:txBody>
      </p:sp>
      <p:pic>
        <p:nvPicPr>
          <p:cNvPr id="4" name="Рисунок 3">
            <a:extLst>
              <a:ext uri="{FF2B5EF4-FFF2-40B4-BE49-F238E27FC236}">
                <a16:creationId xmlns:a16="http://schemas.microsoft.com/office/drawing/2014/main" id="{3A2FCD39-3230-4339-9FE7-3C0CEAB3E4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703712"/>
            <a:ext cx="6096000" cy="2450929"/>
          </a:xfrm>
          <a:prstGeom prst="rect">
            <a:avLst/>
          </a:prstGeom>
        </p:spPr>
      </p:pic>
      <p:pic>
        <p:nvPicPr>
          <p:cNvPr id="6" name="Рисунок 5">
            <a:extLst>
              <a:ext uri="{FF2B5EF4-FFF2-40B4-BE49-F238E27FC236}">
                <a16:creationId xmlns:a16="http://schemas.microsoft.com/office/drawing/2014/main" id="{094C022F-6A33-4912-BE60-EB005D4D50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616306"/>
            <a:ext cx="6096000" cy="2450929"/>
          </a:xfrm>
          <a:prstGeom prst="rect">
            <a:avLst/>
          </a:prstGeom>
        </p:spPr>
      </p:pic>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0A323E0-33C2-4B02-9EDF-69ABBE3039A0}"/>
                  </a:ext>
                </a:extLst>
              </p:cNvPr>
              <p:cNvSpPr txBox="1"/>
              <p:nvPr/>
            </p:nvSpPr>
            <p:spPr>
              <a:xfrm>
                <a:off x="8140199" y="3154641"/>
                <a:ext cx="2007601"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𝑄</m:t>
                      </m:r>
                      <m:r>
                        <a:rPr lang="en-US" b="0" i="1" smtClean="0">
                          <a:latin typeface="Cambria Math" panose="02040503050406030204" pitchFamily="18" charset="0"/>
                        </a:rPr>
                        <m:t>=86</m:t>
                      </m:r>
                      <m:r>
                        <a:rPr lang="en-US" b="0" i="0" smtClean="0">
                          <a:latin typeface="Cambria Math" panose="02040503050406030204" pitchFamily="18" charset="0"/>
                        </a:rPr>
                        <m:t>0, </m:t>
                      </m:r>
                      <m:r>
                        <m:rPr>
                          <m:sty m:val="p"/>
                        </m:rPr>
                        <a:rPr lang="en-US" b="0" i="0" smtClean="0">
                          <a:latin typeface="Cambria Math" panose="02040503050406030204" pitchFamily="18" charset="0"/>
                        </a:rPr>
                        <m:t>t</m:t>
                      </m:r>
                      <m:r>
                        <a:rPr lang="en-US" b="0" i="0" smtClean="0">
                          <a:latin typeface="Cambria Math" panose="02040503050406030204" pitchFamily="18" charset="0"/>
                        </a:rPr>
                        <m:t>=1.6 </m:t>
                      </m:r>
                      <m:r>
                        <m:rPr>
                          <m:sty m:val="p"/>
                        </m:rPr>
                        <a:rPr lang="en-US" b="0" i="0" smtClean="0">
                          <a:latin typeface="Cambria Math" panose="02040503050406030204" pitchFamily="18" charset="0"/>
                        </a:rPr>
                        <m:t>s</m:t>
                      </m:r>
                    </m:oMath>
                  </m:oMathPara>
                </a14:m>
                <a:endParaRPr lang="ru-RU" dirty="0"/>
              </a:p>
            </p:txBody>
          </p:sp>
        </mc:Choice>
        <mc:Fallback>
          <p:sp>
            <p:nvSpPr>
              <p:cNvPr id="3" name="TextBox 2">
                <a:extLst>
                  <a:ext uri="{FF2B5EF4-FFF2-40B4-BE49-F238E27FC236}">
                    <a16:creationId xmlns:a16="http://schemas.microsoft.com/office/drawing/2014/main" id="{F0A323E0-33C2-4B02-9EDF-69ABBE3039A0}"/>
                  </a:ext>
                </a:extLst>
              </p:cNvPr>
              <p:cNvSpPr txBox="1">
                <a:spLocks noRot="1" noChangeAspect="1" noMove="1" noResize="1" noEditPoints="1" noAdjustHandles="1" noChangeArrowheads="1" noChangeShapeType="1" noTextEdit="1"/>
              </p:cNvSpPr>
              <p:nvPr/>
            </p:nvSpPr>
            <p:spPr>
              <a:xfrm>
                <a:off x="8140199" y="3154641"/>
                <a:ext cx="2007601" cy="369332"/>
              </a:xfrm>
              <a:prstGeom prst="rect">
                <a:avLst/>
              </a:prstGeom>
              <a:blipFill>
                <a:blip r:embed="rId4"/>
                <a:stretch>
                  <a:fillRect b="-9836"/>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5F14CB87-813F-4DFB-A325-0D6CD346A3D1}"/>
                  </a:ext>
                </a:extLst>
              </p:cNvPr>
              <p:cNvSpPr txBox="1"/>
              <p:nvPr/>
            </p:nvSpPr>
            <p:spPr>
              <a:xfrm>
                <a:off x="8140198" y="6067235"/>
                <a:ext cx="2180725"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𝑄</m:t>
                      </m:r>
                      <m:r>
                        <a:rPr lang="en-US" b="0" i="1" smtClean="0">
                          <a:latin typeface="Cambria Math" panose="02040503050406030204" pitchFamily="18" charset="0"/>
                        </a:rPr>
                        <m:t>=−8</m:t>
                      </m:r>
                      <m:r>
                        <a:rPr lang="en-US" b="0" i="0" smtClean="0">
                          <a:latin typeface="Cambria Math" panose="02040503050406030204" pitchFamily="18" charset="0"/>
                        </a:rPr>
                        <m:t>50, </m:t>
                      </m:r>
                      <m:r>
                        <m:rPr>
                          <m:sty m:val="p"/>
                        </m:rPr>
                        <a:rPr lang="en-US" b="0" i="0" smtClean="0">
                          <a:latin typeface="Cambria Math" panose="02040503050406030204" pitchFamily="18" charset="0"/>
                        </a:rPr>
                        <m:t>t</m:t>
                      </m:r>
                      <m:r>
                        <a:rPr lang="en-US" b="0" i="0" smtClean="0">
                          <a:latin typeface="Cambria Math" panose="02040503050406030204" pitchFamily="18" charset="0"/>
                        </a:rPr>
                        <m:t>=1.6 </m:t>
                      </m:r>
                      <m:r>
                        <m:rPr>
                          <m:sty m:val="p"/>
                        </m:rPr>
                        <a:rPr lang="en-US" b="0" i="0" smtClean="0">
                          <a:latin typeface="Cambria Math" panose="02040503050406030204" pitchFamily="18" charset="0"/>
                        </a:rPr>
                        <m:t>s</m:t>
                      </m:r>
                    </m:oMath>
                  </m:oMathPara>
                </a14:m>
                <a:endParaRPr lang="ru-RU" dirty="0"/>
              </a:p>
            </p:txBody>
          </p:sp>
        </mc:Choice>
        <mc:Fallback>
          <p:sp>
            <p:nvSpPr>
              <p:cNvPr id="7" name="TextBox 6">
                <a:extLst>
                  <a:ext uri="{FF2B5EF4-FFF2-40B4-BE49-F238E27FC236}">
                    <a16:creationId xmlns:a16="http://schemas.microsoft.com/office/drawing/2014/main" id="{5F14CB87-813F-4DFB-A325-0D6CD346A3D1}"/>
                  </a:ext>
                </a:extLst>
              </p:cNvPr>
              <p:cNvSpPr txBox="1">
                <a:spLocks noRot="1" noChangeAspect="1" noMove="1" noResize="1" noEditPoints="1" noAdjustHandles="1" noChangeArrowheads="1" noChangeShapeType="1" noTextEdit="1"/>
              </p:cNvSpPr>
              <p:nvPr/>
            </p:nvSpPr>
            <p:spPr>
              <a:xfrm>
                <a:off x="8140198" y="6067235"/>
                <a:ext cx="2180725" cy="369332"/>
              </a:xfrm>
              <a:prstGeom prst="rect">
                <a:avLst/>
              </a:prstGeom>
              <a:blipFill>
                <a:blip r:embed="rId5"/>
                <a:stretch>
                  <a:fillRect b="-9836"/>
                </a:stretch>
              </a:blipFill>
            </p:spPr>
            <p:txBody>
              <a:bodyPr/>
              <a:lstStyle/>
              <a:p>
                <a:r>
                  <a:rPr lang="ru-RU">
                    <a:noFill/>
                  </a:rPr>
                  <a:t> </a:t>
                </a:r>
              </a:p>
            </p:txBody>
          </p:sp>
        </mc:Fallback>
      </mc:AlternateContent>
      <p:sp>
        <p:nvSpPr>
          <p:cNvPr id="8" name="TextBox 7">
            <a:extLst>
              <a:ext uri="{FF2B5EF4-FFF2-40B4-BE49-F238E27FC236}">
                <a16:creationId xmlns:a16="http://schemas.microsoft.com/office/drawing/2014/main" id="{87E6BAE4-D93C-4B84-9DE9-365BAA023275}"/>
              </a:ext>
            </a:extLst>
          </p:cNvPr>
          <p:cNvSpPr txBox="1"/>
          <p:nvPr/>
        </p:nvSpPr>
        <p:spPr>
          <a:xfrm>
            <a:off x="376518" y="2551837"/>
            <a:ext cx="4867836" cy="1754326"/>
          </a:xfrm>
          <a:prstGeom prst="rect">
            <a:avLst/>
          </a:prstGeom>
          <a:noFill/>
        </p:spPr>
        <p:txBody>
          <a:bodyPr wrap="square">
            <a:spAutoFit/>
          </a:bodyPr>
          <a:lstStyle/>
          <a:p>
            <a:r>
              <a:rPr lang="en-US" dirty="0"/>
              <a:t>Positive values of Q indicates regions in the flow where vorticity dominates and negative – strain rate or viscous stress dominates.</a:t>
            </a:r>
          </a:p>
          <a:p>
            <a:endParaRPr lang="en-US" dirty="0"/>
          </a:p>
          <a:p>
            <a:r>
              <a:rPr lang="en-US" dirty="0"/>
              <a:t>The less absolute value of Q, the more small vortex structures can be observed. </a:t>
            </a:r>
          </a:p>
        </p:txBody>
      </p:sp>
    </p:spTree>
    <p:extLst>
      <p:ext uri="{BB962C8B-B14F-4D97-AF65-F5344CB8AC3E}">
        <p14:creationId xmlns:p14="http://schemas.microsoft.com/office/powerpoint/2010/main" val="2092419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669D42-C9A5-4E6B-83EE-69A11C9C6B96}"/>
              </a:ext>
            </a:extLst>
          </p:cNvPr>
          <p:cNvSpPr txBox="1"/>
          <p:nvPr/>
        </p:nvSpPr>
        <p:spPr>
          <a:xfrm>
            <a:off x="4038600" y="3136612"/>
            <a:ext cx="4114800" cy="584775"/>
          </a:xfrm>
          <a:prstGeom prst="rect">
            <a:avLst/>
          </a:prstGeom>
          <a:noFill/>
        </p:spPr>
        <p:txBody>
          <a:bodyPr wrap="square" rtlCol="0">
            <a:spAutoFit/>
          </a:bodyPr>
          <a:lstStyle/>
          <a:p>
            <a:pPr algn="ctr"/>
            <a:r>
              <a:rPr lang="en-US" sz="3200" b="1" dirty="0"/>
              <a:t>Thanks for attention!</a:t>
            </a:r>
            <a:endParaRPr lang="ru-RU" sz="3200" b="1" dirty="0"/>
          </a:p>
        </p:txBody>
      </p:sp>
    </p:spTree>
    <p:extLst>
      <p:ext uri="{BB962C8B-B14F-4D97-AF65-F5344CB8AC3E}">
        <p14:creationId xmlns:p14="http://schemas.microsoft.com/office/powerpoint/2010/main" val="3155750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A08DD1-E9EC-46E5-883F-3DCA98DFD4BB}"/>
              </a:ext>
            </a:extLst>
          </p:cNvPr>
          <p:cNvSpPr txBox="1"/>
          <p:nvPr/>
        </p:nvSpPr>
        <p:spPr>
          <a:xfrm>
            <a:off x="5153562" y="286888"/>
            <a:ext cx="1884875" cy="461665"/>
          </a:xfrm>
          <a:prstGeom prst="rect">
            <a:avLst/>
          </a:prstGeom>
          <a:noFill/>
        </p:spPr>
        <p:txBody>
          <a:bodyPr wrap="none" rtlCol="0">
            <a:spAutoFit/>
          </a:bodyPr>
          <a:lstStyle/>
          <a:p>
            <a:pPr algn="ctr"/>
            <a:r>
              <a:rPr lang="en-US" sz="2400" b="1" dirty="0"/>
              <a:t>Types of flow</a:t>
            </a:r>
            <a:endParaRPr lang="ru-RU" sz="2400" b="1" dirty="0"/>
          </a:p>
        </p:txBody>
      </p:sp>
      <p:sp>
        <p:nvSpPr>
          <p:cNvPr id="5" name="TextBox 4">
            <a:extLst>
              <a:ext uri="{FF2B5EF4-FFF2-40B4-BE49-F238E27FC236}">
                <a16:creationId xmlns:a16="http://schemas.microsoft.com/office/drawing/2014/main" id="{2C457255-4CC5-4286-9404-EDADD09CC514}"/>
              </a:ext>
            </a:extLst>
          </p:cNvPr>
          <p:cNvSpPr txBox="1"/>
          <p:nvPr/>
        </p:nvSpPr>
        <p:spPr>
          <a:xfrm>
            <a:off x="327338" y="2043953"/>
            <a:ext cx="5136775" cy="1200329"/>
          </a:xfrm>
          <a:prstGeom prst="rect">
            <a:avLst/>
          </a:prstGeom>
          <a:noFill/>
        </p:spPr>
        <p:txBody>
          <a:bodyPr wrap="square" rtlCol="0">
            <a:spAutoFit/>
          </a:bodyPr>
          <a:lstStyle/>
          <a:p>
            <a:r>
              <a:rPr lang="en-US" dirty="0"/>
              <a:t>There are three types of flow in the boundary layer:</a:t>
            </a:r>
          </a:p>
          <a:p>
            <a:pPr marL="285750" indent="-285750">
              <a:buFont typeface="Arial" panose="020B0604020202020204" pitchFamily="34" charset="0"/>
              <a:buChar char="•"/>
            </a:pPr>
            <a:r>
              <a:rPr lang="en-US" dirty="0"/>
              <a:t>Laminar</a:t>
            </a:r>
          </a:p>
          <a:p>
            <a:pPr marL="285750" indent="-285750">
              <a:buFont typeface="Arial" panose="020B0604020202020204" pitchFamily="34" charset="0"/>
              <a:buChar char="•"/>
            </a:pPr>
            <a:r>
              <a:rPr lang="en-US" dirty="0"/>
              <a:t>Turbulent</a:t>
            </a:r>
          </a:p>
          <a:p>
            <a:pPr marL="285750" indent="-285750">
              <a:buFont typeface="Arial" panose="020B0604020202020204" pitchFamily="34" charset="0"/>
              <a:buChar char="•"/>
            </a:pPr>
            <a:r>
              <a:rPr lang="en-US" dirty="0"/>
              <a:t>Mixed</a:t>
            </a:r>
            <a:endParaRPr lang="ru-RU" dirty="0"/>
          </a:p>
        </p:txBody>
      </p:sp>
      <p:pic>
        <p:nvPicPr>
          <p:cNvPr id="7" name="Рисунок 6">
            <a:extLst>
              <a:ext uri="{FF2B5EF4-FFF2-40B4-BE49-F238E27FC236}">
                <a16:creationId xmlns:a16="http://schemas.microsoft.com/office/drawing/2014/main" id="{4D90DA51-A74F-4BD0-BFF9-7DC720546C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9345" y="2043953"/>
            <a:ext cx="5735520" cy="2770094"/>
          </a:xfrm>
          <a:prstGeom prst="rect">
            <a:avLst/>
          </a:prstGeom>
        </p:spPr>
      </p:pic>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3ADB7CCD-F03F-4D39-B088-E3831BAF0152}"/>
                  </a:ext>
                </a:extLst>
              </p:cNvPr>
              <p:cNvSpPr txBox="1"/>
              <p:nvPr/>
            </p:nvSpPr>
            <p:spPr>
              <a:xfrm>
                <a:off x="327338" y="3582272"/>
                <a:ext cx="5338355" cy="1477328"/>
              </a:xfrm>
              <a:prstGeom prst="rect">
                <a:avLst/>
              </a:prstGeom>
              <a:noFill/>
            </p:spPr>
            <p:txBody>
              <a:bodyPr wrap="square" rtlCol="0">
                <a:spAutoFit/>
              </a:bodyPr>
              <a:lstStyle/>
              <a:p>
                <a:pPr algn="l"/>
                <a:r>
                  <a:rPr lang="en-US" sz="1800" b="0" i="0" u="none" strike="noStrike" baseline="0" dirty="0"/>
                  <a:t>The laminar flow is stable only under certain conditions determined by the value of the critical Reynolds number </a:t>
                </a:r>
                <a14:m>
                  <m:oMath xmlns:m="http://schemas.openxmlformats.org/officeDocument/2006/math">
                    <m:sSub>
                      <m:sSubPr>
                        <m:ctrlPr>
                          <a:rPr lang="en-US" sz="1800" b="0" i="1" u="none" strike="noStrike" baseline="0" smtClean="0">
                            <a:latin typeface="Cambria Math" panose="02040503050406030204" pitchFamily="18" charset="0"/>
                          </a:rPr>
                        </m:ctrlPr>
                      </m:sSubPr>
                      <m:e>
                        <m:r>
                          <a:rPr lang="en-US" sz="1800" b="0" i="1" u="none" strike="noStrike" baseline="0" smtClean="0">
                            <a:latin typeface="Cambria Math" panose="02040503050406030204" pitchFamily="18" charset="0"/>
                          </a:rPr>
                          <m:t>𝑅</m:t>
                        </m:r>
                        <m:r>
                          <a:rPr lang="en-US" sz="1800" b="0" i="1" u="none" strike="noStrike" baseline="0" smtClean="0">
                            <a:latin typeface="Cambria Math" panose="02040503050406030204" pitchFamily="18" charset="0"/>
                          </a:rPr>
                          <m:t>𝑒</m:t>
                        </m:r>
                      </m:e>
                      <m:sub>
                        <m:r>
                          <a:rPr lang="en-US" sz="1800" b="0" i="1" u="none" strike="noStrike" baseline="0" smtClean="0">
                            <a:latin typeface="Cambria Math" panose="02040503050406030204" pitchFamily="18" charset="0"/>
                          </a:rPr>
                          <m:t>𝑐𝑟</m:t>
                        </m:r>
                      </m:sub>
                    </m:sSub>
                  </m:oMath>
                </a14:m>
                <a:r>
                  <a:rPr lang="en-US" dirty="0"/>
                  <a:t>.</a:t>
                </a:r>
              </a:p>
              <a:p>
                <a:pPr algn="l"/>
                <a:r>
                  <a:rPr lang="en-US" dirty="0"/>
                  <a:t>Usually, the transition from laminar to turbulent fluid flow in pipes is observed at </a:t>
                </a:r>
                <a14:m>
                  <m:oMath xmlns:m="http://schemas.openxmlformats.org/officeDocument/2006/math">
                    <m:r>
                      <a:rPr lang="en-US" b="0" i="1" smtClean="0">
                        <a:latin typeface="Cambria Math" panose="02040503050406030204" pitchFamily="18" charset="0"/>
                      </a:rPr>
                      <m:t>𝑅</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𝑒</m:t>
                        </m:r>
                      </m:e>
                      <m:sub>
                        <m:r>
                          <a:rPr lang="en-US" b="0" i="1" smtClean="0">
                            <a:latin typeface="Cambria Math" panose="02040503050406030204" pitchFamily="18" charset="0"/>
                          </a:rPr>
                          <m:t>𝑐𝑟</m:t>
                        </m:r>
                      </m:sub>
                    </m:sSub>
                    <m:r>
                      <a:rPr lang="en-US" b="0" i="1" smtClean="0">
                        <a:latin typeface="Cambria Math" panose="02040503050406030204" pitchFamily="18" charset="0"/>
                        <a:ea typeface="Cambria Math" panose="02040503050406030204" pitchFamily="18" charset="0"/>
                      </a:rPr>
                      <m:t>≈2300</m:t>
                    </m:r>
                  </m:oMath>
                </a14:m>
                <a:r>
                  <a:rPr lang="en-US" dirty="0"/>
                  <a:t>.</a:t>
                </a:r>
                <a:endParaRPr lang="ru-RU" dirty="0"/>
              </a:p>
            </p:txBody>
          </p:sp>
        </mc:Choice>
        <mc:Fallback>
          <p:sp>
            <p:nvSpPr>
              <p:cNvPr id="8" name="TextBox 7">
                <a:extLst>
                  <a:ext uri="{FF2B5EF4-FFF2-40B4-BE49-F238E27FC236}">
                    <a16:creationId xmlns:a16="http://schemas.microsoft.com/office/drawing/2014/main" id="{3ADB7CCD-F03F-4D39-B088-E3831BAF0152}"/>
                  </a:ext>
                </a:extLst>
              </p:cNvPr>
              <p:cNvSpPr txBox="1">
                <a:spLocks noRot="1" noChangeAspect="1" noMove="1" noResize="1" noEditPoints="1" noAdjustHandles="1" noChangeArrowheads="1" noChangeShapeType="1" noTextEdit="1"/>
              </p:cNvSpPr>
              <p:nvPr/>
            </p:nvSpPr>
            <p:spPr>
              <a:xfrm>
                <a:off x="327338" y="3582272"/>
                <a:ext cx="5338355" cy="1477328"/>
              </a:xfrm>
              <a:prstGeom prst="rect">
                <a:avLst/>
              </a:prstGeom>
              <a:blipFill>
                <a:blip r:embed="rId3"/>
                <a:stretch>
                  <a:fillRect l="-1029" t="-2479" r="-1600" b="-5785"/>
                </a:stretch>
              </a:blipFill>
            </p:spPr>
            <p:txBody>
              <a:bodyPr/>
              <a:lstStyle/>
              <a:p>
                <a:r>
                  <a:rPr lang="ru-RU">
                    <a:noFill/>
                  </a:rPr>
                  <a:t> </a:t>
                </a:r>
              </a:p>
            </p:txBody>
          </p:sp>
        </mc:Fallback>
      </mc:AlternateContent>
      <p:sp>
        <p:nvSpPr>
          <p:cNvPr id="9" name="TextBox 8">
            <a:extLst>
              <a:ext uri="{FF2B5EF4-FFF2-40B4-BE49-F238E27FC236}">
                <a16:creationId xmlns:a16="http://schemas.microsoft.com/office/drawing/2014/main" id="{50F833F6-FE10-4525-B8AA-DC3CC45F38A8}"/>
              </a:ext>
            </a:extLst>
          </p:cNvPr>
          <p:cNvSpPr txBox="1"/>
          <p:nvPr/>
        </p:nvSpPr>
        <p:spPr>
          <a:xfrm>
            <a:off x="6249345" y="4814047"/>
            <a:ext cx="5735520" cy="369332"/>
          </a:xfrm>
          <a:prstGeom prst="rect">
            <a:avLst/>
          </a:prstGeom>
          <a:noFill/>
        </p:spPr>
        <p:txBody>
          <a:bodyPr wrap="square" rtlCol="0">
            <a:spAutoFit/>
          </a:bodyPr>
          <a:lstStyle/>
          <a:p>
            <a:pPr algn="ctr"/>
            <a:r>
              <a:rPr lang="en-US" dirty="0"/>
              <a:t>Example of </a:t>
            </a:r>
            <a:r>
              <a:rPr lang="en-US" sz="1600" dirty="0"/>
              <a:t>turbulence</a:t>
            </a:r>
          </a:p>
        </p:txBody>
      </p:sp>
    </p:spTree>
    <p:extLst>
      <p:ext uri="{BB962C8B-B14F-4D97-AF65-F5344CB8AC3E}">
        <p14:creationId xmlns:p14="http://schemas.microsoft.com/office/powerpoint/2010/main" val="1864398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58AF9D4D-9B3C-4D45-A7EA-1E57E0418C81}"/>
              </a:ext>
            </a:extLst>
          </p:cNvPr>
          <p:cNvPicPr>
            <a:picLocks noChangeAspect="1"/>
          </p:cNvPicPr>
          <p:nvPr/>
        </p:nvPicPr>
        <p:blipFill>
          <a:blip r:embed="rId2"/>
          <a:stretch>
            <a:fillRect/>
          </a:stretch>
        </p:blipFill>
        <p:spPr>
          <a:xfrm>
            <a:off x="6598023" y="1313100"/>
            <a:ext cx="5168387" cy="4570610"/>
          </a:xfrm>
          <a:prstGeom prst="rect">
            <a:avLst/>
          </a:prstGeom>
        </p:spPr>
      </p:pic>
      <p:sp>
        <p:nvSpPr>
          <p:cNvPr id="8" name="TextBox 7">
            <a:extLst>
              <a:ext uri="{FF2B5EF4-FFF2-40B4-BE49-F238E27FC236}">
                <a16:creationId xmlns:a16="http://schemas.microsoft.com/office/drawing/2014/main" id="{0D7F9040-1190-4AE3-A111-552201CD2FD2}"/>
              </a:ext>
            </a:extLst>
          </p:cNvPr>
          <p:cNvSpPr txBox="1"/>
          <p:nvPr/>
        </p:nvSpPr>
        <p:spPr>
          <a:xfrm>
            <a:off x="4433047" y="304800"/>
            <a:ext cx="3325906" cy="461665"/>
          </a:xfrm>
          <a:prstGeom prst="rect">
            <a:avLst/>
          </a:prstGeom>
          <a:noFill/>
        </p:spPr>
        <p:txBody>
          <a:bodyPr wrap="square" rtlCol="0">
            <a:spAutoFit/>
          </a:bodyPr>
          <a:lstStyle/>
          <a:p>
            <a:pPr algn="ctr"/>
            <a:r>
              <a:rPr lang="en-US" sz="2400" b="1" dirty="0"/>
              <a:t>Boundary layer structure</a:t>
            </a:r>
            <a:endParaRPr lang="ru-RU" sz="2400" b="1" dirty="0"/>
          </a:p>
        </p:txBody>
      </p:sp>
      <p:sp>
        <p:nvSpPr>
          <p:cNvPr id="9" name="TextBox 8">
            <a:extLst>
              <a:ext uri="{FF2B5EF4-FFF2-40B4-BE49-F238E27FC236}">
                <a16:creationId xmlns:a16="http://schemas.microsoft.com/office/drawing/2014/main" id="{8CEDA6E6-2FA4-4341-A525-F7FF13650960}"/>
              </a:ext>
            </a:extLst>
          </p:cNvPr>
          <p:cNvSpPr txBox="1"/>
          <p:nvPr/>
        </p:nvSpPr>
        <p:spPr>
          <a:xfrm>
            <a:off x="295835" y="1313100"/>
            <a:ext cx="6113930" cy="1754326"/>
          </a:xfrm>
          <a:prstGeom prst="rect">
            <a:avLst/>
          </a:prstGeom>
          <a:noFill/>
        </p:spPr>
        <p:txBody>
          <a:bodyPr wrap="square" rtlCol="0">
            <a:spAutoFit/>
          </a:bodyPr>
          <a:lstStyle/>
          <a:p>
            <a:r>
              <a:rPr lang="en-US" dirty="0"/>
              <a:t>Ideas about the structure of the velocity profile gradually changed and were finally formed by the end of the 1950s.</a:t>
            </a:r>
          </a:p>
          <a:p>
            <a:endParaRPr lang="en-US" dirty="0"/>
          </a:p>
          <a:p>
            <a:endParaRPr lang="en-US" dirty="0"/>
          </a:p>
          <a:p>
            <a:r>
              <a:rPr lang="en-US" dirty="0"/>
              <a:t>In a boundary layer there are two main regions. They differ from each other by different scales of vortex structures.</a:t>
            </a:r>
            <a:endParaRPr lang="ru-RU" dirty="0"/>
          </a:p>
        </p:txBody>
      </p:sp>
      <p:sp>
        <p:nvSpPr>
          <p:cNvPr id="10" name="TextBox 9">
            <a:extLst>
              <a:ext uri="{FF2B5EF4-FFF2-40B4-BE49-F238E27FC236}">
                <a16:creationId xmlns:a16="http://schemas.microsoft.com/office/drawing/2014/main" id="{577F8ECC-AACC-4500-A2F7-D4ECF2C2B74B}"/>
              </a:ext>
            </a:extLst>
          </p:cNvPr>
          <p:cNvSpPr txBox="1"/>
          <p:nvPr/>
        </p:nvSpPr>
        <p:spPr>
          <a:xfrm>
            <a:off x="295835" y="4775715"/>
            <a:ext cx="6113930" cy="923330"/>
          </a:xfrm>
          <a:prstGeom prst="rect">
            <a:avLst/>
          </a:prstGeom>
          <a:noFill/>
        </p:spPr>
        <p:txBody>
          <a:bodyPr wrap="square" rtlCol="0">
            <a:spAutoFit/>
          </a:bodyPr>
          <a:lstStyle/>
          <a:p>
            <a:r>
              <a:rPr lang="en-US" dirty="0"/>
              <a:t>The inner region of the boundary layer occupies approximately 20% of the thickness of the entire layer and generates up to 80% of the turbulence energy in it.</a:t>
            </a:r>
            <a:endParaRPr lang="ru-RU" dirty="0"/>
          </a:p>
        </p:txBody>
      </p:sp>
      <p:sp>
        <p:nvSpPr>
          <p:cNvPr id="11" name="TextBox 10">
            <a:extLst>
              <a:ext uri="{FF2B5EF4-FFF2-40B4-BE49-F238E27FC236}">
                <a16:creationId xmlns:a16="http://schemas.microsoft.com/office/drawing/2014/main" id="{2096467F-4EE0-43C4-8744-04D2291B5145}"/>
              </a:ext>
            </a:extLst>
          </p:cNvPr>
          <p:cNvSpPr txBox="1"/>
          <p:nvPr/>
        </p:nvSpPr>
        <p:spPr>
          <a:xfrm>
            <a:off x="295835" y="3113746"/>
            <a:ext cx="2913529" cy="1477328"/>
          </a:xfrm>
          <a:prstGeom prst="rect">
            <a:avLst/>
          </a:prstGeom>
          <a:noFill/>
        </p:spPr>
        <p:txBody>
          <a:bodyPr wrap="square" rtlCol="0">
            <a:spAutoFit/>
          </a:bodyPr>
          <a:lstStyle/>
          <a:p>
            <a:pPr marL="285750" indent="-285750">
              <a:buFont typeface="Arial" panose="020B0604020202020204" pitchFamily="34" charset="0"/>
              <a:buChar char="•"/>
            </a:pPr>
            <a:r>
              <a:rPr lang="en-US" dirty="0"/>
              <a:t>Outer region</a:t>
            </a:r>
          </a:p>
          <a:p>
            <a:pPr marL="285750" indent="-285750">
              <a:buFont typeface="Arial" panose="020B0604020202020204" pitchFamily="34" charset="0"/>
              <a:buChar char="•"/>
            </a:pPr>
            <a:r>
              <a:rPr lang="en-US" dirty="0"/>
              <a:t>Inner region</a:t>
            </a:r>
          </a:p>
          <a:p>
            <a:pPr marL="742950" lvl="1" indent="-285750">
              <a:buFont typeface="Arial" panose="020B0604020202020204" pitchFamily="34" charset="0"/>
              <a:buChar char="•"/>
            </a:pPr>
            <a:r>
              <a:rPr lang="en-US" dirty="0"/>
              <a:t>Log-law layer</a:t>
            </a:r>
          </a:p>
          <a:p>
            <a:pPr marL="742950" lvl="1" indent="-285750">
              <a:buFont typeface="Arial" panose="020B0604020202020204" pitchFamily="34" charset="0"/>
              <a:buChar char="•"/>
            </a:pPr>
            <a:r>
              <a:rPr lang="en-US" dirty="0"/>
              <a:t>Buffer layer</a:t>
            </a:r>
          </a:p>
          <a:p>
            <a:pPr marL="742950" lvl="1" indent="-285750">
              <a:buFont typeface="Arial" panose="020B0604020202020204" pitchFamily="34" charset="0"/>
              <a:buChar char="•"/>
            </a:pPr>
            <a:r>
              <a:rPr lang="en-US" dirty="0"/>
              <a:t>Viscous sublayer</a:t>
            </a:r>
          </a:p>
        </p:txBody>
      </p:sp>
    </p:spTree>
    <p:extLst>
      <p:ext uri="{BB962C8B-B14F-4D97-AF65-F5344CB8AC3E}">
        <p14:creationId xmlns:p14="http://schemas.microsoft.com/office/powerpoint/2010/main" val="2494102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91FD50-367F-4DC6-9B43-EAB3B9683039}"/>
              </a:ext>
            </a:extLst>
          </p:cNvPr>
          <p:cNvSpPr txBox="1"/>
          <p:nvPr/>
        </p:nvSpPr>
        <p:spPr>
          <a:xfrm>
            <a:off x="4335870" y="259976"/>
            <a:ext cx="3520259" cy="461665"/>
          </a:xfrm>
          <a:prstGeom prst="rect">
            <a:avLst/>
          </a:prstGeom>
          <a:noFill/>
        </p:spPr>
        <p:txBody>
          <a:bodyPr wrap="none" rtlCol="0">
            <a:spAutoFit/>
          </a:bodyPr>
          <a:lstStyle/>
          <a:p>
            <a:pPr algn="ctr"/>
            <a:r>
              <a:rPr lang="en-US" sz="2400" b="1" dirty="0"/>
              <a:t>Boundary layer properties</a:t>
            </a:r>
            <a:endParaRPr lang="ru-RU" sz="2400" b="1"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21C2A19-3F04-4654-9D64-D5088F8E416B}"/>
                  </a:ext>
                </a:extLst>
              </p:cNvPr>
              <p:cNvSpPr txBox="1"/>
              <p:nvPr/>
            </p:nvSpPr>
            <p:spPr>
              <a:xfrm>
                <a:off x="2005128" y="2629440"/>
                <a:ext cx="5334002" cy="3693319"/>
              </a:xfrm>
              <a:prstGeom prst="rect">
                <a:avLst/>
              </a:prstGeom>
              <a:noFill/>
            </p:spPr>
            <p:txBody>
              <a:bodyPr wrap="square" rtlCol="0">
                <a:spAutoFit/>
              </a:bodyPr>
              <a:lstStyle/>
              <a:p>
                <a:r>
                  <a:rPr lang="en-US" dirty="0"/>
                  <a:t>The thickness of the boundary layer </a:t>
                </a:r>
                <a14:m>
                  <m:oMath xmlns:m="http://schemas.openxmlformats.org/officeDocument/2006/math">
                    <m:sSup>
                      <m:sSupPr>
                        <m:ctrlPr>
                          <a:rPr lang="en-US" b="0" i="1" smtClean="0">
                            <a:latin typeface="Cambria Math" panose="02040503050406030204" pitchFamily="18" charset="0"/>
                            <a:ea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𝛿</m:t>
                        </m:r>
                      </m:e>
                      <m:sup>
                        <m:r>
                          <a:rPr lang="en-US" b="0" i="1" smtClean="0">
                            <a:latin typeface="Cambria Math" panose="02040503050406030204" pitchFamily="18" charset="0"/>
                            <a:ea typeface="Cambria Math" panose="02040503050406030204" pitchFamily="18" charset="0"/>
                          </a:rPr>
                          <m:t>∗</m:t>
                        </m:r>
                      </m:sup>
                    </m:sSup>
                  </m:oMath>
                </a14:m>
                <a:r>
                  <a:rPr lang="en-US" dirty="0"/>
                  <a:t> is difficult to determine both in the calculation and in the experiment.</a:t>
                </a:r>
              </a:p>
              <a:p>
                <a:endParaRPr lang="en-US" dirty="0"/>
              </a:p>
              <a:p>
                <a:endParaRPr lang="en-US" dirty="0"/>
              </a:p>
              <a:p>
                <a:r>
                  <a:rPr lang="en-US" dirty="0"/>
                  <a:t>The Reynolds number </a:t>
                </a:r>
                <a14:m>
                  <m:oMath xmlns:m="http://schemas.openxmlformats.org/officeDocument/2006/math">
                    <m:r>
                      <a:rPr lang="en-US" b="0" i="1" smtClean="0">
                        <a:latin typeface="Cambria Math" panose="02040503050406030204" pitchFamily="18" charset="0"/>
                      </a:rPr>
                      <m:t>𝑅𝑒</m:t>
                    </m:r>
                  </m:oMath>
                </a14:m>
                <a:r>
                  <a:rPr lang="en-US" dirty="0"/>
                  <a:t> is characterized by distance from bottom wall </a:t>
                </a:r>
                <a14:m>
                  <m:oMath xmlns:m="http://schemas.openxmlformats.org/officeDocument/2006/math">
                    <m:r>
                      <a:rPr lang="en-US" b="0" i="1" smtClean="0">
                        <a:latin typeface="Cambria Math" panose="02040503050406030204" pitchFamily="18" charset="0"/>
                      </a:rPr>
                      <m:t>𝑥</m:t>
                    </m:r>
                    <m:r>
                      <a:rPr lang="en-US" b="0" i="0" smtClean="0">
                        <a:latin typeface="Cambria Math" panose="02040503050406030204" pitchFamily="18" charset="0"/>
                      </a:rPr>
                      <m:t>.</m:t>
                    </m:r>
                  </m:oMath>
                </a14:m>
                <a:endParaRPr lang="en-US" dirty="0"/>
              </a:p>
              <a:p>
                <a:endParaRPr lang="en-US" dirty="0"/>
              </a:p>
              <a:p>
                <a:endParaRPr lang="en-US" dirty="0"/>
              </a:p>
              <a:p>
                <a:r>
                  <a:rPr lang="en-US" dirty="0"/>
                  <a:t>The friction stress on the wall,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𝜏</m:t>
                        </m:r>
                      </m:e>
                      <m:sub>
                        <m:r>
                          <a:rPr lang="en-US" i="1" smtClean="0">
                            <a:latin typeface="Cambria Math" panose="02040503050406030204" pitchFamily="18" charset="0"/>
                            <a:ea typeface="Cambria Math" panose="02040503050406030204" pitchFamily="18" charset="0"/>
                          </a:rPr>
                          <m:t>𝜔</m:t>
                        </m:r>
                      </m:sub>
                    </m:sSub>
                  </m:oMath>
                </a14:m>
                <a:endParaRPr lang="en-US" dirty="0"/>
              </a:p>
              <a:p>
                <a:endParaRPr lang="en-US" dirty="0"/>
              </a:p>
              <a:p>
                <a:r>
                  <a:rPr lang="en-US" sz="1800" b="0" i="0" u="none" strike="noStrike" baseline="0" dirty="0">
                    <a:latin typeface="TimesNewRomanPSMT"/>
                  </a:rPr>
                  <a:t>Using the friction stress on the wall we can obtain </a:t>
                </a:r>
                <a:r>
                  <a:rPr lang="en-US" dirty="0"/>
                  <a:t> the coefficient of friction,</a:t>
                </a:r>
                <a:r>
                  <a:rPr lang="ru-RU"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𝐹</m:t>
                        </m:r>
                      </m:sub>
                    </m:sSub>
                  </m:oMath>
                </a14:m>
                <a:endParaRPr lang="en-US" b="0" dirty="0"/>
              </a:p>
            </p:txBody>
          </p:sp>
        </mc:Choice>
        <mc:Fallback xmlns="">
          <p:sp>
            <p:nvSpPr>
              <p:cNvPr id="5" name="TextBox 4">
                <a:extLst>
                  <a:ext uri="{FF2B5EF4-FFF2-40B4-BE49-F238E27FC236}">
                    <a16:creationId xmlns:a16="http://schemas.microsoft.com/office/drawing/2014/main" id="{D21C2A19-3F04-4654-9D64-D5088F8E416B}"/>
                  </a:ext>
                </a:extLst>
              </p:cNvPr>
              <p:cNvSpPr txBox="1">
                <a:spLocks noRot="1" noChangeAspect="1" noMove="1" noResize="1" noEditPoints="1" noAdjustHandles="1" noChangeArrowheads="1" noChangeShapeType="1" noTextEdit="1"/>
              </p:cNvSpPr>
              <p:nvPr/>
            </p:nvSpPr>
            <p:spPr>
              <a:xfrm>
                <a:off x="2005128" y="2629440"/>
                <a:ext cx="5334002" cy="3693319"/>
              </a:xfrm>
              <a:prstGeom prst="rect">
                <a:avLst/>
              </a:prstGeom>
              <a:blipFill>
                <a:blip r:embed="rId13"/>
                <a:stretch>
                  <a:fillRect l="-1029" t="-825" b="-1650"/>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B0E02B6-10AF-4A19-B1CE-2F683586CE23}"/>
                  </a:ext>
                </a:extLst>
              </p:cNvPr>
              <p:cNvSpPr txBox="1"/>
              <p:nvPr/>
            </p:nvSpPr>
            <p:spPr>
              <a:xfrm>
                <a:off x="7825062" y="2561917"/>
                <a:ext cx="2373407" cy="71468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ea typeface="Cambria Math" panose="02040503050406030204" pitchFamily="18" charset="0"/>
                            </a:rPr>
                          </m:ctrlPr>
                        </m:sSupPr>
                        <m:e>
                          <m:r>
                            <a:rPr lang="ru-RU" i="1" smtClean="0">
                              <a:latin typeface="Cambria Math" panose="02040503050406030204" pitchFamily="18" charset="0"/>
                              <a:ea typeface="Cambria Math" panose="02040503050406030204" pitchFamily="18" charset="0"/>
                            </a:rPr>
                            <m:t>𝛿</m:t>
                          </m:r>
                        </m:e>
                        <m:sup>
                          <m:r>
                            <a:rPr lang="en-US" b="0" i="1" smtClean="0">
                              <a:latin typeface="Cambria Math" panose="02040503050406030204" pitchFamily="18" charset="0"/>
                              <a:ea typeface="Cambria Math" panose="02040503050406030204" pitchFamily="18" charset="0"/>
                            </a:rPr>
                            <m:t>∗</m:t>
                          </m:r>
                        </m:sup>
                      </m:sSup>
                      <m:r>
                        <a:rPr lang="en-US" b="0" i="1" smtClean="0">
                          <a:latin typeface="Cambria Math" panose="02040503050406030204" pitchFamily="18" charset="0"/>
                          <a:ea typeface="Cambria Math" panose="02040503050406030204" pitchFamily="18" charset="0"/>
                        </a:rPr>
                        <m:t>=</m:t>
                      </m:r>
                      <m:nary>
                        <m:naryPr>
                          <m:ctrlPr>
                            <a:rPr lang="en-US" b="0" i="1" smtClean="0">
                              <a:latin typeface="Cambria Math" panose="02040503050406030204" pitchFamily="18" charset="0"/>
                              <a:ea typeface="Cambria Math" panose="02040503050406030204" pitchFamily="18" charset="0"/>
                            </a:rPr>
                          </m:ctrlPr>
                        </m:naryPr>
                        <m:sub>
                          <m:r>
                            <m:rPr>
                              <m:brk m:alnAt="23"/>
                            </m:rPr>
                            <a:rPr lang="en-US" b="0" i="1" smtClean="0">
                              <a:latin typeface="Cambria Math" panose="02040503050406030204" pitchFamily="18" charset="0"/>
                              <a:ea typeface="Cambria Math" panose="02040503050406030204" pitchFamily="18" charset="0"/>
                            </a:rPr>
                            <m:t>0</m:t>
                          </m:r>
                        </m:sub>
                        <m:sup>
                          <m:r>
                            <a:rPr lang="en-US" b="0" i="1" smtClean="0">
                              <a:latin typeface="Cambria Math" panose="02040503050406030204" pitchFamily="18" charset="0"/>
                              <a:ea typeface="Cambria Math" panose="02040503050406030204" pitchFamily="18" charset="0"/>
                            </a:rPr>
                            <m:t>∞</m:t>
                          </m:r>
                        </m:sup>
                        <m:e>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𝑢</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𝑈</m:t>
                                      </m:r>
                                    </m:e>
                                    <m:sub>
                                      <m:r>
                                        <a:rPr lang="en-US" b="0" i="1" smtClean="0">
                                          <a:latin typeface="Cambria Math" panose="02040503050406030204" pitchFamily="18" charset="0"/>
                                          <a:ea typeface="Cambria Math" panose="02040503050406030204" pitchFamily="18" charset="0"/>
                                        </a:rPr>
                                        <m:t>0</m:t>
                                      </m:r>
                                    </m:sub>
                                  </m:sSub>
                                </m:den>
                              </m:f>
                            </m:e>
                          </m:d>
                          <m:r>
                            <a:rPr lang="en-US" b="0" i="1" smtClean="0">
                              <a:latin typeface="Cambria Math" panose="02040503050406030204" pitchFamily="18" charset="0"/>
                              <a:ea typeface="Cambria Math" panose="02040503050406030204" pitchFamily="18" charset="0"/>
                            </a:rPr>
                            <m:t>𝑑𝑦</m:t>
                          </m:r>
                        </m:e>
                      </m:nary>
                    </m:oMath>
                  </m:oMathPara>
                </a14:m>
                <a:endParaRPr lang="ru-RU" dirty="0"/>
              </a:p>
            </p:txBody>
          </p:sp>
        </mc:Choice>
        <mc:Fallback xmlns="">
          <p:sp>
            <p:nvSpPr>
              <p:cNvPr id="6" name="TextBox 5">
                <a:extLst>
                  <a:ext uri="{FF2B5EF4-FFF2-40B4-BE49-F238E27FC236}">
                    <a16:creationId xmlns:a16="http://schemas.microsoft.com/office/drawing/2014/main" id="{FB0E02B6-10AF-4A19-B1CE-2F683586CE23}"/>
                  </a:ext>
                </a:extLst>
              </p:cNvPr>
              <p:cNvSpPr txBox="1">
                <a:spLocks noRot="1" noChangeAspect="1" noMove="1" noResize="1" noEditPoints="1" noAdjustHandles="1" noChangeArrowheads="1" noChangeShapeType="1" noTextEdit="1"/>
              </p:cNvSpPr>
              <p:nvPr/>
            </p:nvSpPr>
            <p:spPr>
              <a:xfrm>
                <a:off x="7825062" y="2561917"/>
                <a:ext cx="2373407" cy="714683"/>
              </a:xfrm>
              <a:prstGeom prst="rect">
                <a:avLst/>
              </a:prstGeom>
              <a:blipFill>
                <a:blip r:embed="rId14"/>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8C1C158-3E25-4096-AD61-0626EFB591E6}"/>
                  </a:ext>
                </a:extLst>
              </p:cNvPr>
              <p:cNvSpPr txBox="1"/>
              <p:nvPr/>
            </p:nvSpPr>
            <p:spPr>
              <a:xfrm>
                <a:off x="7825061" y="3581141"/>
                <a:ext cx="2373407" cy="6090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𝑅𝑒</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𝑥</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𝑈</m:t>
                              </m:r>
                            </m:e>
                            <m:sub>
                              <m:r>
                                <a:rPr lang="en-US" b="0" i="1" smtClean="0">
                                  <a:latin typeface="Cambria Math" panose="02040503050406030204" pitchFamily="18" charset="0"/>
                                </a:rPr>
                                <m:t>0</m:t>
                              </m:r>
                            </m:sub>
                          </m:sSub>
                        </m:num>
                        <m:den>
                          <m:r>
                            <a:rPr lang="en-US" b="0" i="1" smtClean="0">
                              <a:latin typeface="Cambria Math" panose="02040503050406030204" pitchFamily="18" charset="0"/>
                              <a:ea typeface="Cambria Math" panose="02040503050406030204" pitchFamily="18" charset="0"/>
                            </a:rPr>
                            <m:t>𝜈</m:t>
                          </m:r>
                        </m:den>
                      </m:f>
                    </m:oMath>
                  </m:oMathPara>
                </a14:m>
                <a:endParaRPr lang="ru-RU" dirty="0"/>
              </a:p>
            </p:txBody>
          </p:sp>
        </mc:Choice>
        <mc:Fallback xmlns="">
          <p:sp>
            <p:nvSpPr>
              <p:cNvPr id="7" name="TextBox 6">
                <a:extLst>
                  <a:ext uri="{FF2B5EF4-FFF2-40B4-BE49-F238E27FC236}">
                    <a16:creationId xmlns:a16="http://schemas.microsoft.com/office/drawing/2014/main" id="{98C1C158-3E25-4096-AD61-0626EFB591E6}"/>
                  </a:ext>
                </a:extLst>
              </p:cNvPr>
              <p:cNvSpPr txBox="1">
                <a:spLocks noRot="1" noChangeAspect="1" noMove="1" noResize="1" noEditPoints="1" noAdjustHandles="1" noChangeArrowheads="1" noChangeShapeType="1" noTextEdit="1"/>
              </p:cNvSpPr>
              <p:nvPr/>
            </p:nvSpPr>
            <p:spPr>
              <a:xfrm>
                <a:off x="7825061" y="3581141"/>
                <a:ext cx="2373407" cy="609077"/>
              </a:xfrm>
              <a:prstGeom prst="rect">
                <a:avLst/>
              </a:prstGeom>
              <a:blipFill>
                <a:blip r:embed="rId15"/>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36695AA-3066-4876-81B9-D7103AF573D9}"/>
                  </a:ext>
                </a:extLst>
              </p:cNvPr>
              <p:cNvSpPr txBox="1"/>
              <p:nvPr/>
            </p:nvSpPr>
            <p:spPr>
              <a:xfrm>
                <a:off x="7825060" y="4494759"/>
                <a:ext cx="2373407" cy="74584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ru-RU" i="1" smtClean="0">
                              <a:latin typeface="Cambria Math" panose="02040503050406030204" pitchFamily="18" charset="0"/>
                              <a:ea typeface="Cambria Math" panose="02040503050406030204" pitchFamily="18" charset="0"/>
                            </a:rPr>
                            <m:t>𝜏</m:t>
                          </m:r>
                        </m:e>
                        <m:sub>
                          <m:r>
                            <a:rPr lang="en-US" b="0" i="1" smtClean="0">
                              <a:latin typeface="Cambria Math" panose="02040503050406030204" pitchFamily="18" charset="0"/>
                              <a:ea typeface="Cambria Math" panose="02040503050406030204" pitchFamily="18" charset="0"/>
                            </a:rPr>
                            <m:t>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𝜈</m:t>
                      </m:r>
                      <m:sSub>
                        <m:sSubPr>
                          <m:ctrlPr>
                            <a:rPr lang="en-US" b="0" i="1" smtClean="0">
                              <a:latin typeface="Cambria Math" panose="02040503050406030204" pitchFamily="18" charset="0"/>
                              <a:ea typeface="Cambria Math" panose="02040503050406030204" pitchFamily="18" charset="0"/>
                            </a:rPr>
                          </m:ctrlPr>
                        </m:sSubPr>
                        <m:e>
                          <m:d>
                            <m:dPr>
                              <m:begChr m:val=""/>
                              <m:endChr m:val="|"/>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ru-RU"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𝑢</m:t>
                                  </m:r>
                                </m:num>
                                <m:den>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𝑦</m:t>
                                  </m:r>
                                </m:den>
                              </m:f>
                            </m:e>
                          </m:d>
                        </m:e>
                        <m:sub>
                          <m:r>
                            <m:rPr>
                              <m:sty m:val="p"/>
                            </m:rPr>
                            <a:rPr lang="en-US" b="0" i="0" smtClean="0">
                              <a:latin typeface="Cambria Math" panose="02040503050406030204" pitchFamily="18" charset="0"/>
                              <a:ea typeface="Cambria Math" panose="02040503050406030204" pitchFamily="18" charset="0"/>
                            </a:rPr>
                            <m:t>W</m:t>
                          </m:r>
                        </m:sub>
                      </m:sSub>
                    </m:oMath>
                  </m:oMathPara>
                </a14:m>
                <a:endParaRPr lang="ru-RU" dirty="0"/>
              </a:p>
            </p:txBody>
          </p:sp>
        </mc:Choice>
        <mc:Fallback xmlns="">
          <p:sp>
            <p:nvSpPr>
              <p:cNvPr id="8" name="TextBox 7">
                <a:extLst>
                  <a:ext uri="{FF2B5EF4-FFF2-40B4-BE49-F238E27FC236}">
                    <a16:creationId xmlns:a16="http://schemas.microsoft.com/office/drawing/2014/main" id="{036695AA-3066-4876-81B9-D7103AF573D9}"/>
                  </a:ext>
                </a:extLst>
              </p:cNvPr>
              <p:cNvSpPr txBox="1">
                <a:spLocks noRot="1" noChangeAspect="1" noMove="1" noResize="1" noEditPoints="1" noAdjustHandles="1" noChangeArrowheads="1" noChangeShapeType="1" noTextEdit="1"/>
              </p:cNvSpPr>
              <p:nvPr/>
            </p:nvSpPr>
            <p:spPr>
              <a:xfrm>
                <a:off x="7825060" y="4494759"/>
                <a:ext cx="2373407" cy="745845"/>
              </a:xfrm>
              <a:prstGeom prst="rect">
                <a:avLst/>
              </a:prstGeom>
              <a:blipFill>
                <a:blip r:embed="rId16"/>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DB5B95D-EE6D-4017-82C0-4BE584A27EF8}"/>
                  </a:ext>
                </a:extLst>
              </p:cNvPr>
              <p:cNvSpPr txBox="1"/>
              <p:nvPr/>
            </p:nvSpPr>
            <p:spPr>
              <a:xfrm>
                <a:off x="7825059" y="5545145"/>
                <a:ext cx="2373407" cy="63312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𝐹</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𝜏</m:t>
                              </m:r>
                            </m:e>
                            <m:sub>
                              <m:r>
                                <a:rPr lang="en-US" b="0" i="1" smtClean="0">
                                  <a:latin typeface="Cambria Math" panose="02040503050406030204" pitchFamily="18" charset="0"/>
                                  <a:ea typeface="Cambria Math" panose="02040503050406030204" pitchFamily="18" charset="0"/>
                                </a:rPr>
                                <m:t>𝜔</m:t>
                              </m:r>
                            </m:sub>
                          </m:sSub>
                        </m:num>
                        <m:den>
                          <m:r>
                            <a:rPr lang="en-US" b="0" i="1" smtClean="0">
                              <a:latin typeface="Cambria Math" panose="02040503050406030204" pitchFamily="18" charset="0"/>
                            </a:rPr>
                            <m:t>0.5</m:t>
                          </m:r>
                          <m:r>
                            <a:rPr lang="en-US" b="0" i="1" smtClean="0">
                              <a:latin typeface="Cambria Math" panose="02040503050406030204" pitchFamily="18" charset="0"/>
                            </a:rPr>
                            <m:t>𝜌</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𝑈</m:t>
                              </m:r>
                            </m:e>
                            <m:sub>
                              <m:r>
                                <a:rPr lang="en-US" b="0" i="1" smtClean="0">
                                  <a:latin typeface="Cambria Math" panose="02040503050406030204" pitchFamily="18" charset="0"/>
                                </a:rPr>
                                <m:t>0</m:t>
                              </m:r>
                            </m:sub>
                            <m:sup>
                              <m:r>
                                <a:rPr lang="en-US" b="0" i="1" smtClean="0">
                                  <a:latin typeface="Cambria Math" panose="02040503050406030204" pitchFamily="18" charset="0"/>
                                </a:rPr>
                                <m:t>2</m:t>
                              </m:r>
                            </m:sup>
                          </m:sSubSup>
                        </m:den>
                      </m:f>
                    </m:oMath>
                  </m:oMathPara>
                </a14:m>
                <a:endParaRPr lang="ru-RU" dirty="0"/>
              </a:p>
            </p:txBody>
          </p:sp>
        </mc:Choice>
        <mc:Fallback xmlns="">
          <p:sp>
            <p:nvSpPr>
              <p:cNvPr id="9" name="TextBox 8">
                <a:extLst>
                  <a:ext uri="{FF2B5EF4-FFF2-40B4-BE49-F238E27FC236}">
                    <a16:creationId xmlns:a16="http://schemas.microsoft.com/office/drawing/2014/main" id="{CDB5B95D-EE6D-4017-82C0-4BE584A27EF8}"/>
                  </a:ext>
                </a:extLst>
              </p:cNvPr>
              <p:cNvSpPr txBox="1">
                <a:spLocks noRot="1" noChangeAspect="1" noMove="1" noResize="1" noEditPoints="1" noAdjustHandles="1" noChangeArrowheads="1" noChangeShapeType="1" noTextEdit="1"/>
              </p:cNvSpPr>
              <p:nvPr/>
            </p:nvSpPr>
            <p:spPr>
              <a:xfrm>
                <a:off x="7825059" y="5545145"/>
                <a:ext cx="2373407" cy="633122"/>
              </a:xfrm>
              <a:prstGeom prst="rect">
                <a:avLst/>
              </a:prstGeom>
              <a:blipFill>
                <a:blip r:embed="rId17"/>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012B139-DF36-4113-8AD4-E21467F8B638}"/>
                  </a:ext>
                </a:extLst>
              </p:cNvPr>
              <p:cNvSpPr txBox="1"/>
              <p:nvPr/>
            </p:nvSpPr>
            <p:spPr>
              <a:xfrm>
                <a:off x="1947573" y="990112"/>
                <a:ext cx="8012215" cy="774186"/>
              </a:xfrm>
              <a:prstGeom prst="rect">
                <a:avLst/>
              </a:prstGeom>
              <a:noFill/>
            </p:spPr>
            <p:txBody>
              <a:bodyPr wrap="square" rtlCol="0">
                <a:spAutoFit/>
              </a:bodyPr>
              <a:lstStyle/>
              <a:p>
                <a:r>
                  <a:rPr lang="en-US" dirty="0"/>
                  <a:t>Dimensionless quantities are usually used in order to work with the boundary layer: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𝑢</m:t>
                        </m:r>
                      </m:e>
                      <m:sup>
                        <m:r>
                          <a:rPr lang="en-US" b="0" i="1" smtClean="0">
                            <a:latin typeface="Cambria Math" panose="02040503050406030204" pitchFamily="18" charset="0"/>
                          </a:rPr>
                          <m:t>+</m:t>
                        </m:r>
                      </m:sup>
                    </m:sSup>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𝑢</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𝜏</m:t>
                            </m:r>
                          </m:sub>
                        </m:sSub>
                      </m:den>
                    </m:f>
                    <m:r>
                      <a:rPr lang="en-US" b="0" i="1" smtClean="0">
                        <a:latin typeface="Cambria Math" panose="02040503050406030204" pitchFamily="18" charset="0"/>
                      </a:rPr>
                      <m:t>        </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𝑦</m:t>
                        </m:r>
                      </m:e>
                      <m:sup>
                        <m:r>
                          <a:rPr lang="en-US" b="0" i="1" smtClean="0">
                            <a:latin typeface="Cambria Math" panose="02040503050406030204" pitchFamily="18" charset="0"/>
                          </a:rPr>
                          <m:t>+</m:t>
                        </m:r>
                      </m:sup>
                    </m:sSup>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𝑦</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𝜏</m:t>
                            </m:r>
                          </m:sub>
                        </m:sSub>
                      </m:num>
                      <m:den>
                        <m:r>
                          <a:rPr lang="en-US" b="0" i="1" smtClean="0">
                            <a:latin typeface="Cambria Math" panose="02040503050406030204" pitchFamily="18" charset="0"/>
                            <a:ea typeface="Cambria Math" panose="02040503050406030204" pitchFamily="18" charset="0"/>
                          </a:rPr>
                          <m:t>𝜐</m:t>
                        </m:r>
                      </m:den>
                    </m:f>
                  </m:oMath>
                </a14:m>
                <a:endParaRPr lang="ru-RU" dirty="0"/>
              </a:p>
            </p:txBody>
          </p:sp>
        </mc:Choice>
        <mc:Fallback xmlns="">
          <p:sp>
            <p:nvSpPr>
              <p:cNvPr id="10" name="TextBox 9">
                <a:extLst>
                  <a:ext uri="{FF2B5EF4-FFF2-40B4-BE49-F238E27FC236}">
                    <a16:creationId xmlns:a16="http://schemas.microsoft.com/office/drawing/2014/main" id="{4012B139-DF36-4113-8AD4-E21467F8B638}"/>
                  </a:ext>
                </a:extLst>
              </p:cNvPr>
              <p:cNvSpPr txBox="1">
                <a:spLocks noRot="1" noChangeAspect="1" noMove="1" noResize="1" noEditPoints="1" noAdjustHandles="1" noChangeArrowheads="1" noChangeShapeType="1" noTextEdit="1"/>
              </p:cNvSpPr>
              <p:nvPr/>
            </p:nvSpPr>
            <p:spPr>
              <a:xfrm>
                <a:off x="1947573" y="990112"/>
                <a:ext cx="8012215" cy="774186"/>
              </a:xfrm>
              <a:prstGeom prst="rect">
                <a:avLst/>
              </a:prstGeom>
              <a:blipFill>
                <a:blip r:embed="rId18"/>
                <a:stretch>
                  <a:fillRect l="-608" t="-3937" r="-1217"/>
                </a:stretch>
              </a:blipFill>
            </p:spPr>
            <p:txBody>
              <a:bodyPr/>
              <a:lstStyle/>
              <a:p>
                <a:r>
                  <a:rPr lang="ru-RU">
                    <a:noFill/>
                  </a:rPr>
                  <a:t> </a:t>
                </a:r>
              </a:p>
            </p:txBody>
          </p:sp>
        </mc:Fallback>
      </mc:AlternateContent>
    </p:spTree>
    <p:extLst>
      <p:ext uri="{BB962C8B-B14F-4D97-AF65-F5344CB8AC3E}">
        <p14:creationId xmlns:p14="http://schemas.microsoft.com/office/powerpoint/2010/main" val="1252368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Объект 5">
            <a:extLst>
              <a:ext uri="{FF2B5EF4-FFF2-40B4-BE49-F238E27FC236}">
                <a16:creationId xmlns:a16="http://schemas.microsoft.com/office/drawing/2014/main" id="{4077AB44-A5EA-4D17-A7FD-1F8ACAE6DBEA}"/>
              </a:ext>
            </a:extLst>
          </p:cNvPr>
          <p:cNvGraphicFramePr>
            <a:graphicFrameLocks noChangeAspect="1"/>
          </p:cNvGraphicFramePr>
          <p:nvPr>
            <p:extLst>
              <p:ext uri="{D42A27DB-BD31-4B8C-83A1-F6EECF244321}">
                <p14:modId xmlns:p14="http://schemas.microsoft.com/office/powerpoint/2010/main" val="1485868594"/>
              </p:ext>
            </p:extLst>
          </p:nvPr>
        </p:nvGraphicFramePr>
        <p:xfrm>
          <a:off x="942443" y="1341484"/>
          <a:ext cx="10307109" cy="4175032"/>
        </p:xfrm>
        <a:graphic>
          <a:graphicData uri="http://schemas.openxmlformats.org/presentationml/2006/ole">
            <mc:AlternateContent xmlns:mc="http://schemas.openxmlformats.org/markup-compatibility/2006">
              <mc:Choice xmlns:v="urn:schemas-microsoft-com:vml" Requires="v">
                <p:oleObj spid="_x0000_s2069" name="Visio" r:id="rId3" imgW="4891827" imgH="1981043" progId="Visio.Drawing.15">
                  <p:embed/>
                </p:oleObj>
              </mc:Choice>
              <mc:Fallback>
                <p:oleObj name="Visio" r:id="rId3" imgW="4891827" imgH="1981043" progId="Visio.Drawing.15">
                  <p:embed/>
                  <p:pic>
                    <p:nvPicPr>
                      <p:cNvPr id="0" name=""/>
                      <p:cNvPicPr/>
                      <p:nvPr/>
                    </p:nvPicPr>
                    <p:blipFill>
                      <a:blip r:embed="rId4"/>
                      <a:stretch>
                        <a:fillRect/>
                      </a:stretch>
                    </p:blipFill>
                    <p:spPr>
                      <a:xfrm>
                        <a:off x="942443" y="1341484"/>
                        <a:ext cx="10307109" cy="4175032"/>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3C8E18EA-E445-4E9B-AE81-7B6B7560ECF4}"/>
              </a:ext>
            </a:extLst>
          </p:cNvPr>
          <p:cNvSpPr txBox="1"/>
          <p:nvPr/>
        </p:nvSpPr>
        <p:spPr>
          <a:xfrm>
            <a:off x="4796059" y="282406"/>
            <a:ext cx="2599879" cy="461665"/>
          </a:xfrm>
          <a:prstGeom prst="rect">
            <a:avLst/>
          </a:prstGeom>
          <a:noFill/>
        </p:spPr>
        <p:txBody>
          <a:bodyPr wrap="none" rtlCol="0">
            <a:spAutoFit/>
          </a:bodyPr>
          <a:lstStyle/>
          <a:p>
            <a:pPr algn="ctr"/>
            <a:r>
              <a:rPr lang="en-US" sz="2400" b="1" dirty="0"/>
              <a:t>Modeling methods</a:t>
            </a:r>
            <a:endParaRPr lang="ru-RU" sz="2400" b="1" dirty="0"/>
          </a:p>
        </p:txBody>
      </p:sp>
    </p:spTree>
    <p:extLst>
      <p:ext uri="{BB962C8B-B14F-4D97-AF65-F5344CB8AC3E}">
        <p14:creationId xmlns:p14="http://schemas.microsoft.com/office/powerpoint/2010/main" val="1980961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2397FC-6E64-4C56-9F1F-ADF84CCBB22D}"/>
              </a:ext>
            </a:extLst>
          </p:cNvPr>
          <p:cNvSpPr txBox="1"/>
          <p:nvPr/>
        </p:nvSpPr>
        <p:spPr>
          <a:xfrm>
            <a:off x="4589929" y="322730"/>
            <a:ext cx="3012141" cy="461665"/>
          </a:xfrm>
          <a:prstGeom prst="rect">
            <a:avLst/>
          </a:prstGeom>
          <a:noFill/>
        </p:spPr>
        <p:txBody>
          <a:bodyPr wrap="square" rtlCol="0">
            <a:spAutoFit/>
          </a:bodyPr>
          <a:lstStyle/>
          <a:p>
            <a:pPr algn="ctr"/>
            <a:r>
              <a:rPr lang="en-US" sz="2400" b="1" dirty="0"/>
              <a:t>Large Eddy Simulation</a:t>
            </a:r>
            <a:endParaRPr lang="ru-RU" sz="2400" b="1" dirty="0"/>
          </a:p>
        </p:txBody>
      </p:sp>
      <p:pic>
        <p:nvPicPr>
          <p:cNvPr id="4" name="Рисунок 3">
            <a:extLst>
              <a:ext uri="{FF2B5EF4-FFF2-40B4-BE49-F238E27FC236}">
                <a16:creationId xmlns:a16="http://schemas.microsoft.com/office/drawing/2014/main" id="{0B6339DF-4FB4-418C-B4EF-EEE249289046}"/>
              </a:ext>
            </a:extLst>
          </p:cNvPr>
          <p:cNvPicPr>
            <a:picLocks noChangeAspect="1"/>
          </p:cNvPicPr>
          <p:nvPr/>
        </p:nvPicPr>
        <p:blipFill>
          <a:blip r:embed="rId2"/>
          <a:stretch>
            <a:fillRect/>
          </a:stretch>
        </p:blipFill>
        <p:spPr>
          <a:xfrm>
            <a:off x="7470089" y="2151529"/>
            <a:ext cx="4488249" cy="2554941"/>
          </a:xfrm>
          <a:prstGeom prst="rect">
            <a:avLst/>
          </a:prstGeom>
        </p:spPr>
      </p:pic>
      <p:sp>
        <p:nvSpPr>
          <p:cNvPr id="3" name="TextBox 2">
            <a:extLst>
              <a:ext uri="{FF2B5EF4-FFF2-40B4-BE49-F238E27FC236}">
                <a16:creationId xmlns:a16="http://schemas.microsoft.com/office/drawing/2014/main" id="{D81DA153-0784-407E-AA6E-6050A80C87D6}"/>
              </a:ext>
            </a:extLst>
          </p:cNvPr>
          <p:cNvSpPr txBox="1"/>
          <p:nvPr/>
        </p:nvSpPr>
        <p:spPr>
          <a:xfrm>
            <a:off x="571252" y="1844148"/>
            <a:ext cx="5524747" cy="3139321"/>
          </a:xfrm>
          <a:prstGeom prst="rect">
            <a:avLst/>
          </a:prstGeom>
          <a:noFill/>
        </p:spPr>
        <p:txBody>
          <a:bodyPr wrap="square" rtlCol="0">
            <a:spAutoFit/>
          </a:bodyPr>
          <a:lstStyle/>
          <a:p>
            <a:r>
              <a:rPr lang="en-US" dirty="0"/>
              <a:t>LES method was proposed by Smagorinsky in 1963.</a:t>
            </a:r>
          </a:p>
          <a:p>
            <a:endParaRPr lang="en-US" dirty="0"/>
          </a:p>
          <a:p>
            <a:r>
              <a:rPr lang="en-US" dirty="0"/>
              <a:t>The principal idea of LES is to reduce the computational cost by ignoring the smallest length scales, which are the most computationally expensive to resolve, via low-pass filtering of the Navier–Stokes equations. This filters called sub grid scale models. The LES solution contains richer information than the RANS.</a:t>
            </a:r>
          </a:p>
          <a:p>
            <a:endParaRPr lang="en-US" dirty="0"/>
          </a:p>
          <a:p>
            <a:r>
              <a:rPr lang="en-US" dirty="0"/>
              <a:t>This advantages allowed to use this method in different tasks.</a:t>
            </a:r>
            <a:endParaRPr lang="ru-RU" dirty="0"/>
          </a:p>
        </p:txBody>
      </p:sp>
      <p:sp>
        <p:nvSpPr>
          <p:cNvPr id="5" name="TextBox 4">
            <a:extLst>
              <a:ext uri="{FF2B5EF4-FFF2-40B4-BE49-F238E27FC236}">
                <a16:creationId xmlns:a16="http://schemas.microsoft.com/office/drawing/2014/main" id="{2A7C03DD-6343-458C-9535-C8893160F931}"/>
              </a:ext>
            </a:extLst>
          </p:cNvPr>
          <p:cNvSpPr txBox="1"/>
          <p:nvPr/>
        </p:nvSpPr>
        <p:spPr>
          <a:xfrm>
            <a:off x="7470088" y="4706470"/>
            <a:ext cx="4488249" cy="338554"/>
          </a:xfrm>
          <a:prstGeom prst="rect">
            <a:avLst/>
          </a:prstGeom>
          <a:noFill/>
        </p:spPr>
        <p:txBody>
          <a:bodyPr wrap="square" rtlCol="0">
            <a:spAutoFit/>
          </a:bodyPr>
          <a:lstStyle/>
          <a:p>
            <a:pPr algn="ctr"/>
            <a:r>
              <a:rPr lang="en-US" sz="1600" dirty="0"/>
              <a:t>Example of using SGS </a:t>
            </a:r>
            <a:endParaRPr lang="ru-RU" sz="1600" dirty="0"/>
          </a:p>
        </p:txBody>
      </p:sp>
    </p:spTree>
    <p:extLst>
      <p:ext uri="{BB962C8B-B14F-4D97-AF65-F5344CB8AC3E}">
        <p14:creationId xmlns:p14="http://schemas.microsoft.com/office/powerpoint/2010/main" val="3462515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EB0AD7D-25D3-4EA2-AE39-D68ABB10CA96}"/>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Geometry modeling</a:t>
            </a:r>
            <a:endParaRPr lang="ru-RU" sz="2400" b="1" dirty="0"/>
          </a:p>
        </p:txBody>
      </p:sp>
      <p:pic>
        <p:nvPicPr>
          <p:cNvPr id="3" name="Рисунок 2">
            <a:extLst>
              <a:ext uri="{FF2B5EF4-FFF2-40B4-BE49-F238E27FC236}">
                <a16:creationId xmlns:a16="http://schemas.microsoft.com/office/drawing/2014/main" id="{9EC9B927-B57D-4422-8A16-EE59EE9EAA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8918" y="1028690"/>
            <a:ext cx="3544063" cy="2335523"/>
          </a:xfrm>
          <a:prstGeom prst="rect">
            <a:avLst/>
          </a:prstGeom>
        </p:spPr>
      </p:pic>
      <p:pic>
        <p:nvPicPr>
          <p:cNvPr id="6" name="Рисунок 5">
            <a:extLst>
              <a:ext uri="{FF2B5EF4-FFF2-40B4-BE49-F238E27FC236}">
                <a16:creationId xmlns:a16="http://schemas.microsoft.com/office/drawing/2014/main" id="{014802DD-A703-456A-B643-DC0564B056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8918" y="3364212"/>
            <a:ext cx="3544062" cy="2761607"/>
          </a:xfrm>
          <a:prstGeom prst="rect">
            <a:avLst/>
          </a:prstGeom>
        </p:spPr>
      </p:pic>
      <p:sp>
        <p:nvSpPr>
          <p:cNvPr id="2" name="TextBox 1">
            <a:extLst>
              <a:ext uri="{FF2B5EF4-FFF2-40B4-BE49-F238E27FC236}">
                <a16:creationId xmlns:a16="http://schemas.microsoft.com/office/drawing/2014/main" id="{D9123160-C628-4132-BD92-470B23E116AC}"/>
              </a:ext>
            </a:extLst>
          </p:cNvPr>
          <p:cNvSpPr txBox="1"/>
          <p:nvPr/>
        </p:nvSpPr>
        <p:spPr>
          <a:xfrm>
            <a:off x="1039904" y="1859339"/>
            <a:ext cx="5334001" cy="3139321"/>
          </a:xfrm>
          <a:prstGeom prst="rect">
            <a:avLst/>
          </a:prstGeom>
          <a:noFill/>
        </p:spPr>
        <p:txBody>
          <a:bodyPr wrap="square" rtlCol="0">
            <a:spAutoFit/>
          </a:bodyPr>
          <a:lstStyle/>
          <a:p>
            <a:r>
              <a:rPr lang="en-US" dirty="0"/>
              <a:t>The channel is divided into two parts.</a:t>
            </a:r>
          </a:p>
          <a:p>
            <a:endParaRPr lang="en-US" dirty="0"/>
          </a:p>
          <a:p>
            <a:r>
              <a:rPr lang="en-US" dirty="0"/>
              <a:t>The first part with curvature Its length is 396 mm. It contains barrier, with a radius of 2.1 mm and height  of 1.98 mm.</a:t>
            </a:r>
          </a:p>
          <a:p>
            <a:endParaRPr lang="en-US" dirty="0"/>
          </a:p>
          <a:p>
            <a:r>
              <a:rPr lang="en-US" dirty="0"/>
              <a:t>The second part is straight. Its height is 50 mm, width 124 mm and length 1100 mm.</a:t>
            </a:r>
          </a:p>
          <a:p>
            <a:endParaRPr lang="en-US" dirty="0"/>
          </a:p>
          <a:p>
            <a:r>
              <a:rPr lang="en-US" dirty="0"/>
              <a:t>The general length of the channel is 1496 mm. The barrier creates turbulent state.</a:t>
            </a:r>
          </a:p>
        </p:txBody>
      </p:sp>
    </p:spTree>
    <p:extLst>
      <p:ext uri="{BB962C8B-B14F-4D97-AF65-F5344CB8AC3E}">
        <p14:creationId xmlns:p14="http://schemas.microsoft.com/office/powerpoint/2010/main" val="2096018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08D0AF-BAB6-46FA-858D-146468F48C81}"/>
              </a:ext>
            </a:extLst>
          </p:cNvPr>
          <p:cNvSpPr txBox="1"/>
          <p:nvPr/>
        </p:nvSpPr>
        <p:spPr>
          <a:xfrm>
            <a:off x="4733364" y="242047"/>
            <a:ext cx="2725271" cy="461665"/>
          </a:xfrm>
          <a:prstGeom prst="rect">
            <a:avLst/>
          </a:prstGeom>
          <a:noFill/>
        </p:spPr>
        <p:txBody>
          <a:bodyPr wrap="square" rtlCol="0">
            <a:spAutoFit/>
          </a:bodyPr>
          <a:lstStyle/>
          <a:p>
            <a:pPr algn="ctr"/>
            <a:r>
              <a:rPr lang="en-US" sz="2400" b="1" dirty="0"/>
              <a:t>Mesh</a:t>
            </a:r>
            <a:endParaRPr lang="ru-RU" sz="2400" b="1" dirty="0"/>
          </a:p>
        </p:txBody>
      </p:sp>
      <p:graphicFrame>
        <p:nvGraphicFramePr>
          <p:cNvPr id="2" name="Объект 1">
            <a:extLst>
              <a:ext uri="{FF2B5EF4-FFF2-40B4-BE49-F238E27FC236}">
                <a16:creationId xmlns:a16="http://schemas.microsoft.com/office/drawing/2014/main" id="{879193D1-4608-405F-9DE1-59054575794F}"/>
              </a:ext>
            </a:extLst>
          </p:cNvPr>
          <p:cNvGraphicFramePr>
            <a:graphicFrameLocks noChangeAspect="1"/>
          </p:cNvGraphicFramePr>
          <p:nvPr>
            <p:extLst>
              <p:ext uri="{D42A27DB-BD31-4B8C-83A1-F6EECF244321}">
                <p14:modId xmlns:p14="http://schemas.microsoft.com/office/powerpoint/2010/main" val="4075342409"/>
              </p:ext>
            </p:extLst>
          </p:nvPr>
        </p:nvGraphicFramePr>
        <p:xfrm>
          <a:off x="7084452" y="703712"/>
          <a:ext cx="4668277" cy="5808042"/>
        </p:xfrm>
        <a:graphic>
          <a:graphicData uri="http://schemas.openxmlformats.org/presentationml/2006/ole">
            <mc:AlternateContent xmlns:mc="http://schemas.openxmlformats.org/markup-compatibility/2006">
              <mc:Choice xmlns:v="urn:schemas-microsoft-com:vml" Requires="v">
                <p:oleObj spid="_x0000_s3086" name="Visio" r:id="rId3" imgW="4206240" imgH="5234704" progId="Visio.Drawing.15">
                  <p:embed/>
                </p:oleObj>
              </mc:Choice>
              <mc:Fallback>
                <p:oleObj name="Visio" r:id="rId3" imgW="4206240" imgH="5234704" progId="Visio.Drawing.15">
                  <p:embed/>
                  <p:pic>
                    <p:nvPicPr>
                      <p:cNvPr id="0" name=""/>
                      <p:cNvPicPr/>
                      <p:nvPr/>
                    </p:nvPicPr>
                    <p:blipFill>
                      <a:blip r:embed="rId4"/>
                      <a:stretch>
                        <a:fillRect/>
                      </a:stretch>
                    </p:blipFill>
                    <p:spPr>
                      <a:xfrm>
                        <a:off x="7084452" y="703712"/>
                        <a:ext cx="4668277" cy="5808042"/>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D335B1FC-7E48-461F-8CC0-F8FBE802F410}"/>
              </a:ext>
            </a:extLst>
          </p:cNvPr>
          <p:cNvSpPr txBox="1"/>
          <p:nvPr/>
        </p:nvSpPr>
        <p:spPr>
          <a:xfrm>
            <a:off x="618565" y="1997839"/>
            <a:ext cx="6051176" cy="2862322"/>
          </a:xfrm>
          <a:prstGeom prst="rect">
            <a:avLst/>
          </a:prstGeom>
          <a:noFill/>
        </p:spPr>
        <p:txBody>
          <a:bodyPr wrap="square" rtlCol="0">
            <a:spAutoFit/>
          </a:bodyPr>
          <a:lstStyle/>
          <a:p>
            <a:r>
              <a:rPr lang="en-US" dirty="0"/>
              <a:t>The most important part of any numerical simulation is the creation of a sufficiently detailed grid model.</a:t>
            </a:r>
          </a:p>
          <a:p>
            <a:endParaRPr lang="en-US" dirty="0"/>
          </a:p>
          <a:p>
            <a:r>
              <a:rPr lang="en-US" dirty="0"/>
              <a:t>A schematic plan for generating mesh was used. It helps to speed up mesh constructing and build high quality model.</a:t>
            </a:r>
          </a:p>
          <a:p>
            <a:endParaRPr lang="en-US" dirty="0"/>
          </a:p>
          <a:p>
            <a:r>
              <a:rPr lang="en-US" dirty="0"/>
              <a:t>Also</a:t>
            </a:r>
            <a:r>
              <a:rPr lang="ru-RU" dirty="0"/>
              <a:t> </a:t>
            </a:r>
            <a:r>
              <a:rPr lang="en-US" dirty="0"/>
              <a:t>it was found, that disabling the multithreading mode (one physical core is divided into two virtual ones) for the processor increases performance, since all the power of the core is used, and not half of it.</a:t>
            </a:r>
            <a:endParaRPr lang="ru-RU" dirty="0"/>
          </a:p>
        </p:txBody>
      </p:sp>
    </p:spTree>
    <p:extLst>
      <p:ext uri="{BB962C8B-B14F-4D97-AF65-F5344CB8AC3E}">
        <p14:creationId xmlns:p14="http://schemas.microsoft.com/office/powerpoint/2010/main" val="845193585"/>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TotalTime>
  <Words>1181</Words>
  <Application>Microsoft Office PowerPoint</Application>
  <PresentationFormat>Широкоэкранный</PresentationFormat>
  <Paragraphs>176</Paragraphs>
  <Slides>22</Slides>
  <Notes>0</Notes>
  <HiddenSlides>0</HiddenSlides>
  <MMClips>1</MMClips>
  <ScaleCrop>false</ScaleCrop>
  <HeadingPairs>
    <vt:vector size="8" baseType="variant">
      <vt:variant>
        <vt:lpstr>Использованные шрифты</vt:lpstr>
      </vt:variant>
      <vt:variant>
        <vt:i4>5</vt:i4>
      </vt:variant>
      <vt:variant>
        <vt:lpstr>Тема</vt:lpstr>
      </vt:variant>
      <vt:variant>
        <vt:i4>1</vt:i4>
      </vt:variant>
      <vt:variant>
        <vt:lpstr>Внедренные серверы OLE</vt:lpstr>
      </vt:variant>
      <vt:variant>
        <vt:i4>1</vt:i4>
      </vt:variant>
      <vt:variant>
        <vt:lpstr>Заголовки слайдов</vt:lpstr>
      </vt:variant>
      <vt:variant>
        <vt:i4>22</vt:i4>
      </vt:variant>
    </vt:vector>
  </HeadingPairs>
  <TitlesOfParts>
    <vt:vector size="29" baseType="lpstr">
      <vt:lpstr>Arial</vt:lpstr>
      <vt:lpstr>Calibri</vt:lpstr>
      <vt:lpstr>Calibri Light</vt:lpstr>
      <vt:lpstr>Cambria Math</vt:lpstr>
      <vt:lpstr>TimesNewRomanPSMT</vt:lpstr>
      <vt:lpstr>Тема Office</vt:lpstr>
      <vt:lpstr>Visio</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Dima</dc:creator>
  <cp:lastModifiedBy>Dima</cp:lastModifiedBy>
  <cp:revision>41</cp:revision>
  <dcterms:created xsi:type="dcterms:W3CDTF">2023-06-12T06:35:32Z</dcterms:created>
  <dcterms:modified xsi:type="dcterms:W3CDTF">2023-06-13T16:50:13Z</dcterms:modified>
</cp:coreProperties>
</file>